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</p:sldIdLst>
  <p:sldSz cy="5143500" cx="9144000"/>
  <p:notesSz cx="6858000" cy="9144000"/>
  <p:embeddedFontLst>
    <p:embeddedFont>
      <p:font typeface="Helvetica Neue"/>
      <p:regular r:id="rId183"/>
      <p:bold r:id="rId184"/>
      <p:italic r:id="rId185"/>
      <p:boldItalic r:id="rId1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85C2D1E-7D3A-406A-9B99-89E8928AD850}">
  <a:tblStyle styleId="{785C2D1E-7D3A-406A-9B99-89E8928AD85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186" Type="http://schemas.openxmlformats.org/officeDocument/2006/relationships/font" Target="fonts/HelveticaNeue-boldItalic.fntdata"/><Relationship Id="rId185" Type="http://schemas.openxmlformats.org/officeDocument/2006/relationships/font" Target="fonts/HelveticaNeue-italic.fntdata"/><Relationship Id="rId49" Type="http://schemas.openxmlformats.org/officeDocument/2006/relationships/slide" Target="slides/slide44.xml"/><Relationship Id="rId184" Type="http://schemas.openxmlformats.org/officeDocument/2006/relationships/font" Target="fonts/HelveticaNeue-bold.fntdata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font" Target="fonts/HelveticaNeue-regular.fntdata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Shape 1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Shape 1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Shape 1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Shape 1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 dimension mis-match. (input[0].shape[1] = 10, input[3].shape[1] = 1)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Apply node that caused the error: Elemwise{Composite{((i0 * i1 * i2 * i3 * i4) / (i5 * i6 * i7 * i8 * i8))}}(Elemwise{Composite{AND(GE(i0, i1), LE(i0, i2))}}.0, InplaceDimShuffle{x,x}.0, InplaceDimShuffle{0,x}.0, &lt;TensorType(float32, matrix)&gt;, SoftmaxWithBias.0, InplaceDimShuffle{x,x}.0, InplaceDimShuffle{x,x}.0, Elemwise{Clip}[(0, 0)].0, InplaceDimShuffle{0,x}.0)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Toposort index: 31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types: [TensorType(int8, matrix), TensorType(float32, (True, True)), TensorType(float32, col), TensorType(float32, matrix), TensorType(float32, matrix), TensorType(float32, (True, True)), TensorType(float32, (True, True)), TensorType(float32, matrix), TensorType(float32, col)]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shapes: [(32, 10), (1, 1), (32, 1), (32, 1), (32, 10), (1, 1), (1, 1), (32, 10), (32, 1)]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strides: [(10, 1), (4, 4), (4, 4), (4, 4), (40, 4), (4, 4), (4, 4), (40, 4), (4, 4)]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values: ['not shown', array([[ 32.]], dtype=float32), 'not shown', 'not shown', 'not shown', array([[ 32.]], dtype=float32), array([[ 32.]], dtype=float32), 'not shown', 'not shown']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Outputs clients: [[Sum{axis=[1], acc_dtype=float64}(Elemwise{Composite{((i0 * i1 * i2 * i3 * i4) / (i5 * i6 * i7 * i8 * i8))}}.0)]]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Re-running with most Theano optimization disabled could give you a back-trace of when this node was created. This can be done with by setting the Theano flag 'optimizer=fast_compile'. If that does not work, Theano optimizations can be disabled with 'optimizer=None'.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Use the Theano flag 'exception_verbosity=high' for a debugprint and storage map footprint of this apply node.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 dimension mis-match. (input[0].shape[1] = 10, input[3].shape[1] = 1)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Apply node that caused the error: Elemwise{Composite{((i0 * i1 * i2 * i3 * i4) / (i5 * i6 * i7 * i8 * i8))}}(Elemwise{Composite{AND(GE(i0, i1), LE(i0, i2))}}.0, InplaceDimShuffle{x,x}.0, InplaceDimShuffle{0,x}.0, &lt;TensorType(float32, matrix)&gt;, SoftmaxWithBias.0, InplaceDimShuffle{x,x}.0, InplaceDimShuffle{x,x}.0, Elemwise{Clip}[(0, 0)].0, InplaceDimShuffle{0,x}.0)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Toposort index: 31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types: [TensorType(int8, matrix), TensorType(float32, (True, True)), TensorType(float32, col), TensorType(float32, matrix), TensorType(float32, matrix), TensorType(float32, (True, True)), TensorType(float32, (True, True)), TensorType(float32, matrix), TensorType(float32, col)]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shapes: [(32, 10), (1, 1), (32, 1), (32, 1), (32, 10), (1, 1), (1, 1), (32, 10), (32, 1)]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strides: [(10, 1), (4, 4), (4, 4), (4, 4), (40, 4), (4, 4), (4, 4), (40, 4), (4, 4)]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Inputs values: ['not shown', array([[ 32.]], dtype=float32), 'not shown', 'not shown', 'not shown', array([[ 32.]], dtype=float32), array([[ 32.]], dtype=float32), 'not shown', 'not shown']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Outputs clients: [[Sum{axis=[1], acc_dtype=float64}(Elemwise{Composite{((i0 * i1 * i2 * i3 * i4) / (i5 * i6 * i7 * i8 * i8))}}.0)]]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Re-running with most Theano optimization disabled could give you a back-trace of when this node was created. This can be done with by setting the Theano flag 'optimizer=fast_compile'. If that does not work, Theano optimizations can be disabled with 'optimizer=None'.</a:t>
            </a:r>
            <a:b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006400"/>
                </a:solidFill>
                <a:highlight>
                  <a:srgbClr val="FFFFFF"/>
                </a:highlight>
              </a:rPr>
              <a:t>HINT: Use the Theano flag 'exception_verbosity=high' for a debugprint and storage map footprint of this apply node.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Shape 1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Shape 1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Shape 1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Shape 1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Shape 1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Shape 1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Shape 1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Shape 1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Shape 1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Shape 1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Shape 1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Shape 1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Shape 1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Shape 1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Shape 1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Shape 1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Shape 1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Shape 16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Shape 16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Shape 1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Shape 1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Shape 1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Shape 16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Shape 16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Shape 16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Shape 16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Shape 16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Shape 17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Shape 1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Shape 17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Shape 1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Shape 17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Shape 17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Shape 1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Shape 17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Shape 17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Shape 17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Shape 17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Shape 17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Shape 18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implementations pure virtual; GPU implementations default to use CPU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implementations pure virtual; GPU implementations default to use CPU</a:t>
            </a: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Shape 1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CPU implementations pure virtual; GPU implementations default to use CPU</a:t>
            </a: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Shape 1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Shape 18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Shape 19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Shape 19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Shape 19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Shape 1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Shape 1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12 -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22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12 - 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727324" y="4667850"/>
            <a:ext cx="84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 </a:t>
            </a: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22 Feb 2016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github.com/BVLC/caffe/blob/master/src/caffe/proto/caffe.proto" TargetMode="External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deeplearning.net/software/theano/tutorial/using_multi_gpu.html" TargetMode="External"/><Relationship Id="rId4" Type="http://schemas.openxmlformats.org/officeDocument/2006/relationships/hyperlink" Target="https://github.com/mila-udem/platoon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Lasagne/Recipes/tree/master/modelzoo" TargetMode="External"/><Relationship Id="rId4" Type="http://schemas.openxmlformats.org/officeDocument/2006/relationships/hyperlink" Target="https://github.com/uoguelph-mlrg/theano_alexnet" TargetMode="External"/><Relationship Id="rId5" Type="http://schemas.openxmlformats.org/officeDocument/2006/relationships/hyperlink" Target="http://sklearn-theano.github.io" TargetMode="External"/><Relationship Id="rId6" Type="http://schemas.openxmlformats.org/officeDocument/2006/relationships/hyperlink" Target="https://github.com/kitofans/caffe-theano-conversion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github.com/Lasagne/Recipes/tree/master/modelzoo" TargetMode="External"/><Relationship Id="rId4" Type="http://schemas.openxmlformats.org/officeDocument/2006/relationships/hyperlink" Target="https://github.com/uoguelph-mlrg/theano_alexnet" TargetMode="External"/><Relationship Id="rId5" Type="http://schemas.openxmlformats.org/officeDocument/2006/relationships/hyperlink" Target="http://sklearn-theano.github.io" TargetMode="External"/><Relationship Id="rId6" Type="http://schemas.openxmlformats.org/officeDocument/2006/relationships/hyperlink" Target="https://github.com/kitofans/caffe-theano-conversi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VLC/caffe/blob/85bb397acfd383a676c125c75d877642d6b39ff6/tools/convert_imageset.cpp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www.tensorflow.org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4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5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github.com/tensorflow/tensorflow/blob/master/tensorflow/examples/android/README.md" TargetMode="Externa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BVLC/caffe/blob/master/include/caffe/blob.hpp" TargetMode="Externa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BVLC/caffe/blob/master/include/caffe/blob.hpp" TargetMode="Externa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BVLC/caffe/blob/master/include/caffe/blob.hpp" TargetMode="Externa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BVLC/caffe/blob/master/include/caffe/blob.hpp" TargetMode="Externa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BVLC/caffe/blob/master/include/caffe/blob.hpp" TargetMode="Externa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s://github.com/BVLC/caffe/blob/master/include/caffe/layer.hpp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hyperlink" Target="https://github.com/BVLC/caffe/blob/master/include/caffe/layer.hpp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hyperlink" Target="https://github.com/BVLC/caffe/blob/master/include/caffe/layer.hpp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hyperlink" Target="https://github.com/BVLC/caffe/blob/master/include/caffe/layer.hpp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hyperlink" Target="https://github.com/BVLC/caffe/tree/master/src/caffe/layers" TargetMode="External"/><Relationship Id="rId4" Type="http://schemas.openxmlformats.org/officeDocument/2006/relationships/image" Target="../media/image6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hyperlink" Target="https://github.com/BVLC/caffe/tree/master/src/caffe/layers" TargetMode="External"/><Relationship Id="rId4" Type="http://schemas.openxmlformats.org/officeDocument/2006/relationships/image" Target="../media/image6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hyperlink" Target="https://github.com/BVLC/caffe/blob/master/include/caffe/net.hpp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hyperlink" Target="https://github.com/BVLC/caffe/blob/master/include/caffe/solver.hpp" TargetMode="External"/><Relationship Id="rId4" Type="http://schemas.openxmlformats.org/officeDocument/2006/relationships/image" Target="../media/image6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s://github.com/BVLC/caffe/blob/master/include/caffe/solver.hpp" TargetMode="External"/><Relationship Id="rId4" Type="http://schemas.openxmlformats.org/officeDocument/2006/relationships/image" Target="../media/image6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hyperlink" Target="https://github.com/BVLC/caffe/blob/master/include/caffe/solver.hpp" TargetMode="External"/><Relationship Id="rId4" Type="http://schemas.openxmlformats.org/officeDocument/2006/relationships/image" Target="../media/image64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s://github.com/BVLC/caffe/blob/master/include/caffe/sgd_solvers.hpp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hyperlink" Target="https://github.com/KaimingHe/deep-residual-networks/blob/master/prototxt/ResNet-152-deploy.prototx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BVLC/caffe/blob/85bb397acfd383a676c125c75d877642d6b39ff6/src/caffe/proto/caffe.proto#L92" TargetMode="External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BVLC/caffe/blob/master/tools/caffe.cp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BVLC/caffe/blob/master/tools/caffe.cp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BVLC/caffe/blob/master/tools/caffe.cp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hyperlink" Target="https://github.com/BVLC/caffe/wiki/Model-Zo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BVLC/caffe/blob/master/python/caffe/_caffe.cpp" TargetMode="External"/><Relationship Id="rId4" Type="http://schemas.openxmlformats.org/officeDocument/2006/relationships/hyperlink" Target="https://github.com/BVLC/caffe/blob/master/python/caffe/pycaffe.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affe.berkeleyvision.or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torch.ch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hyperlink" Target="http://tylerneylon.com/a/learn-lua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hyperlink" Target="https://github.com/torch/torch7/blob/master/doc/tensor.md" TargetMode="External"/><Relationship Id="rId6" Type="http://schemas.openxmlformats.org/officeDocument/2006/relationships/hyperlink" Target="https://github.com/torch/torch7/blob/master/doc/maths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Relationship Id="rId4" Type="http://schemas.openxmlformats.org/officeDocument/2006/relationships/hyperlink" Target="https://github.com/torch/nn/blob/master/Linear.lua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hyperlink" Target="https://github.com/torch/nn/blob/master/Linear.lua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hyperlink" Target="https://github.com/torch/nn/blob/master/Linear.lu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BVLC/caffe/blob/85bb397acfd383a676c125c75d877642d6b39ff6/include/caffe/blob.hpp" TargetMode="External"/><Relationship Id="rId4" Type="http://schemas.openxmlformats.org/officeDocument/2006/relationships/hyperlink" Target="https://github.com/BVLC/caffe/blob/85bb397acfd383a676c125c75d877642d6b39ff6/src/caffe/blob.cpp" TargetMode="External"/><Relationship Id="rId9" Type="http://schemas.openxmlformats.org/officeDocument/2006/relationships/hyperlink" Target="https://github.com/BVLC/caffe/blob/85bb397acfd383a676c125c75d877642d6b39ff6/src/caffe/solver.cpp" TargetMode="External"/><Relationship Id="rId5" Type="http://schemas.openxmlformats.org/officeDocument/2006/relationships/hyperlink" Target="https://github.com/BVLC/caffe/blob/85bb397acfd383a676c125c75d877642d6b39ff6/include/caffe/layer.hpp" TargetMode="External"/><Relationship Id="rId6" Type="http://schemas.openxmlformats.org/officeDocument/2006/relationships/hyperlink" Target="https://github.com/BVLC/caffe/blob/85bb397acfd383a676c125c75d877642d6b39ff6/include/caffe/net.hpp" TargetMode="External"/><Relationship Id="rId7" Type="http://schemas.openxmlformats.org/officeDocument/2006/relationships/hyperlink" Target="https://github.com/BVLC/caffe/blob/85bb397acfd383a676c125c75d877642d6b39ff6/src/caffe/net.cpp" TargetMode="External"/><Relationship Id="rId8" Type="http://schemas.openxmlformats.org/officeDocument/2006/relationships/hyperlink" Target="https://github.com/BVLC/caffe/blob/85bb397acfd383a676c125c75d877642d6b39ff6/include/caffe/solver.hpp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hyperlink" Target="https://github.com/torch/nn/blob/master/Linear.lua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hyperlink" Target="https://github.com/torch/n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hyperlink" Target="https://github.com/torch/nn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developers.google.com/protocol-buffers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github.com/szagoruyko/loadcaffe" TargetMode="External"/><Relationship Id="rId4" Type="http://schemas.openxmlformats.org/officeDocument/2006/relationships/hyperlink" Target="https://github.com/soumith/inception.torch" TargetMode="External"/><Relationship Id="rId5" Type="http://schemas.openxmlformats.org/officeDocument/2006/relationships/hyperlink" Target="https://github.com/Moodstocks/inception-v3.torch" TargetMode="External"/><Relationship Id="rId6" Type="http://schemas.openxmlformats.org/officeDocument/2006/relationships/hyperlink" Target="https://github.com/facebook/fb.resnet.torch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oumith/cudnn.torch" TargetMode="External"/><Relationship Id="rId4" Type="http://schemas.openxmlformats.org/officeDocument/2006/relationships/hyperlink" Target="https://github.com/deepmind/torch-hdf5" TargetMode="External"/><Relationship Id="rId9" Type="http://schemas.openxmlformats.org/officeDocument/2006/relationships/hyperlink" Target="https://github.com/facebook/fbcunn" TargetMode="External"/><Relationship Id="rId5" Type="http://schemas.openxmlformats.org/officeDocument/2006/relationships/hyperlink" Target="https://luarocks.org/modules/luarocks/lua-cjson" TargetMode="External"/><Relationship Id="rId6" Type="http://schemas.openxmlformats.org/officeDocument/2006/relationships/hyperlink" Target="https://github.com/hughperkins/cltorch" TargetMode="External"/><Relationship Id="rId7" Type="http://schemas.openxmlformats.org/officeDocument/2006/relationships/hyperlink" Target="https://github.com/hughperkins/clnn" TargetMode="External"/><Relationship Id="rId8" Type="http://schemas.openxmlformats.org/officeDocument/2006/relationships/hyperlink" Target="https://github.com/twitter/torch-autograd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jcjohnson/torch-rnn" TargetMode="External"/><Relationship Id="rId4" Type="http://schemas.openxmlformats.org/officeDocument/2006/relationships/hyperlink" Target="https://github.com/jcjohnson/torch-rnn/blob/master/scripts/preprocess.py" TargetMode="External"/><Relationship Id="rId5" Type="http://schemas.openxmlformats.org/officeDocument/2006/relationships/hyperlink" Target="https://github.com/jcjohnson/torch-rnn/blob/master/train.lua" TargetMode="External"/><Relationship Id="rId6" Type="http://schemas.openxmlformats.org/officeDocument/2006/relationships/hyperlink" Target="https://github.com/jcjohnson/torch-rnn/blob/master/sample.lua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deeplearning.net/software/theano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developers.google.com/protocol-buffers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developers.google.com/protocol-buffers/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" name="Shape 39"/>
          <p:cNvSpPr txBox="1"/>
          <p:nvPr/>
        </p:nvSpPr>
        <p:spPr>
          <a:xfrm>
            <a:off x="170825" y="191900"/>
            <a:ext cx="88728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12: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Software Packages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Caffe / Torch / Theano / TensorFlow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Protocol Buffers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15110" l="0" r="0" t="0"/>
          <a:stretch/>
        </p:blipFill>
        <p:spPr>
          <a:xfrm>
            <a:off x="364325" y="916050"/>
            <a:ext cx="3972875" cy="27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907350" y="3884600"/>
            <a:ext cx="7907999" cy="62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https://github.com/BVLC/caffe/blob/master/src/caffe/proto/caffe.proto</a:t>
            </a:r>
            <a:r>
              <a:rPr lang="en" sz="18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&lt;- </a:t>
            </a:r>
            <a:r>
              <a:rPr b="1" lang="en" sz="1800"/>
              <a:t>All Caffe proto types defined here, good documentation! 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 b="15110" l="0" r="0" t="0"/>
          <a:stretch/>
        </p:blipFill>
        <p:spPr>
          <a:xfrm>
            <a:off x="4297350" y="932975"/>
            <a:ext cx="4718751" cy="27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206" name="Shape 120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4341400" y="1063375"/>
            <a:ext cx="47360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Same as before: Compute scores, loss, gradients symbolically</a:t>
            </a:r>
          </a:p>
        </p:txBody>
      </p:sp>
      <p:pic>
        <p:nvPicPr>
          <p:cNvPr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/>
          <p:nvPr/>
        </p:nvSpPr>
        <p:spPr>
          <a:xfrm>
            <a:off x="226125" y="2210275"/>
            <a:ext cx="3827399" cy="8057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10" name="Shape 1210"/>
          <p:cNvCxnSpPr>
            <a:endCxn id="1209" idx="3"/>
          </p:cNvCxnSpPr>
          <p:nvPr/>
        </p:nvCxnSpPr>
        <p:spPr>
          <a:xfrm rot="10800000">
            <a:off x="4053524" y="2613174"/>
            <a:ext cx="362700" cy="66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216" name="Shape 121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4341400" y="1063375"/>
            <a:ext cx="47360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Compiled function inputs are x and y; weights live in the graph</a:t>
            </a:r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/>
          <p:nvPr/>
        </p:nvSpPr>
        <p:spPr>
          <a:xfrm>
            <a:off x="226125" y="3353275"/>
            <a:ext cx="2960699" cy="1099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0" name="Shape 1220"/>
          <p:cNvCxnSpPr>
            <a:endCxn id="1219" idx="3"/>
          </p:cNvCxnSpPr>
          <p:nvPr/>
        </p:nvCxnSpPr>
        <p:spPr>
          <a:xfrm flipH="1">
            <a:off x="3186824" y="3588924"/>
            <a:ext cx="1137900" cy="3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226" name="Shape 122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4341400" y="1063375"/>
            <a:ext cx="47360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Function includes an </a:t>
            </a:r>
            <a:r>
              <a:rPr b="1" lang="en" sz="2000"/>
              <a:t>update</a:t>
            </a:r>
            <a:r>
              <a:rPr lang="en" sz="2000"/>
              <a:t> that updates weights on every call</a:t>
            </a:r>
          </a:p>
        </p:txBody>
      </p:sp>
      <p:pic>
        <p:nvPicPr>
          <p:cNvPr id="1228" name="Shape 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/>
          <p:nvPr/>
        </p:nvSpPr>
        <p:spPr>
          <a:xfrm>
            <a:off x="226125" y="3353275"/>
            <a:ext cx="2960699" cy="1099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0" name="Shape 1230"/>
          <p:cNvCxnSpPr>
            <a:endCxn id="1229" idx="3"/>
          </p:cNvCxnSpPr>
          <p:nvPr/>
        </p:nvCxnSpPr>
        <p:spPr>
          <a:xfrm flipH="1">
            <a:off x="3186824" y="3588924"/>
            <a:ext cx="1137900" cy="3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236" name="Shape 123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7" name="Shape 1237"/>
          <p:cNvSpPr txBox="1"/>
          <p:nvPr>
            <p:ph idx="1" type="body"/>
          </p:nvPr>
        </p:nvSpPr>
        <p:spPr>
          <a:xfrm>
            <a:off x="4341400" y="1063375"/>
            <a:ext cx="47360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To train the net, just call function repeatedly!</a:t>
            </a:r>
          </a:p>
        </p:txBody>
      </p:sp>
      <p:pic>
        <p:nvPicPr>
          <p:cNvPr id="1238" name="Shape 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9" name="Shape 1239"/>
          <p:cNvCxnSpPr/>
          <p:nvPr/>
        </p:nvCxnSpPr>
        <p:spPr>
          <a:xfrm rot="10800000">
            <a:off x="5778349" y="2467825"/>
            <a:ext cx="91200" cy="7805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40" name="Shape 1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500" y="1172199"/>
            <a:ext cx="3215899" cy="1194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Other Topics</a:t>
            </a:r>
          </a:p>
        </p:txBody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Conditionals</a:t>
            </a:r>
            <a:r>
              <a:rPr lang="en" sz="2000"/>
              <a:t>: The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en" sz="2000"/>
              <a:t> and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2000"/>
              <a:t> functions allow conditional control flow in the graph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Loops</a:t>
            </a:r>
            <a:r>
              <a:rPr lang="en" sz="2000"/>
              <a:t>: The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scan</a:t>
            </a:r>
            <a:r>
              <a:rPr lang="en" sz="2000"/>
              <a:t> function allows for (some types) of loops in the computational graph; good for RNNs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Derivatives</a:t>
            </a:r>
            <a:r>
              <a:rPr lang="en" sz="2000"/>
              <a:t>: Efficient Jacobian / vector products with R and L operators, symbolic hessians (gradient of gradient)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b="1" lang="en" sz="2000"/>
              <a:t>Sparse matrices, optimizations, etc</a:t>
            </a:r>
          </a:p>
        </p:txBody>
      </p:sp>
      <p:sp>
        <p:nvSpPr>
          <p:cNvPr id="1247" name="Shape 124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Multi-GPU</a:t>
            </a:r>
          </a:p>
        </p:txBody>
      </p:sp>
      <p:sp>
        <p:nvSpPr>
          <p:cNvPr id="1253" name="Shape 125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Experimental model parallelism: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http://deeplearning.net/software/theano/tutorial/using_multi_gpu.html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Data parallelism using platoon: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https://github.com/mila-udem/platoon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54" name="Shape 125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Lasagne gives layer abstractions, sets up weights for you, writes update rules for you</a:t>
            </a:r>
          </a:p>
        </p:txBody>
      </p:sp>
      <p:sp>
        <p:nvSpPr>
          <p:cNvPr id="1261" name="Shape 126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Set up symbolic Theano variables for data, labels</a:t>
            </a:r>
          </a:p>
        </p:txBody>
      </p:sp>
      <p:sp>
        <p:nvSpPr>
          <p:cNvPr id="1269" name="Shape 126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70" name="Shape 1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Shape 1271"/>
          <p:cNvSpPr/>
          <p:nvPr/>
        </p:nvSpPr>
        <p:spPr>
          <a:xfrm>
            <a:off x="4936650" y="1786738"/>
            <a:ext cx="1958999" cy="3518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2" name="Shape 1272"/>
          <p:cNvCxnSpPr/>
          <p:nvPr/>
        </p:nvCxnSpPr>
        <p:spPr>
          <a:xfrm>
            <a:off x="3332450" y="1696400"/>
            <a:ext cx="1435199" cy="281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278" name="Shape 1278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Forward</a:t>
            </a:r>
            <a:r>
              <a:rPr lang="en" sz="2000"/>
              <a:t>: Use Lasagne layers to set up layers; don’t set up weights explicitly</a:t>
            </a:r>
          </a:p>
        </p:txBody>
      </p:sp>
      <p:sp>
        <p:nvSpPr>
          <p:cNvPr id="1279" name="Shape 127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80" name="Shape 1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Shape 1281"/>
          <p:cNvSpPr/>
          <p:nvPr/>
        </p:nvSpPr>
        <p:spPr>
          <a:xfrm>
            <a:off x="4936650" y="2141725"/>
            <a:ext cx="3534900" cy="6284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2" name="Shape 1282"/>
          <p:cNvCxnSpPr/>
          <p:nvPr/>
        </p:nvCxnSpPr>
        <p:spPr>
          <a:xfrm>
            <a:off x="3332450" y="2306000"/>
            <a:ext cx="1435199" cy="281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Forward</a:t>
            </a:r>
            <a:r>
              <a:rPr lang="en" sz="2000"/>
              <a:t>: Use Lasagne layers to compute loss</a:t>
            </a:r>
          </a:p>
        </p:txBody>
      </p:sp>
      <p:sp>
        <p:nvSpPr>
          <p:cNvPr id="1289" name="Shape 128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/>
          <p:nvPr/>
        </p:nvSpPr>
        <p:spPr>
          <a:xfrm>
            <a:off x="4936650" y="2810525"/>
            <a:ext cx="3845999" cy="34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2" name="Shape 1292"/>
          <p:cNvCxnSpPr/>
          <p:nvPr/>
        </p:nvCxnSpPr>
        <p:spPr>
          <a:xfrm>
            <a:off x="3332450" y="2306000"/>
            <a:ext cx="1435199" cy="281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Training / Finetuning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3" name="Shape 153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/>
              <a:t>No need to write code!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Convert data (</a:t>
            </a:r>
            <a:r>
              <a:rPr lang="en" sz="3000"/>
              <a:t>run a script)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Define net (</a:t>
            </a:r>
            <a:r>
              <a:rPr lang="en" sz="3000"/>
              <a:t>edit</a:t>
            </a:r>
            <a:r>
              <a:rPr lang="en" sz="3000">
                <a:solidFill>
                  <a:srgbClr val="000000"/>
                </a:solidFill>
              </a:rPr>
              <a:t> prototxt)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Define solver (</a:t>
            </a:r>
            <a:r>
              <a:rPr lang="en" sz="3000"/>
              <a:t>edit</a:t>
            </a:r>
            <a:r>
              <a:rPr lang="en" sz="3000">
                <a:solidFill>
                  <a:srgbClr val="000000"/>
                </a:solidFill>
              </a:rPr>
              <a:t> prototxt)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3000">
                <a:solidFill>
                  <a:srgbClr val="000000"/>
                </a:solidFill>
              </a:rPr>
              <a:t>Train (with pretrained weights) (run a script)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Lasagne gets parameters, and writes the update rule for you</a:t>
            </a:r>
          </a:p>
        </p:txBody>
      </p:sp>
      <p:sp>
        <p:nvSpPr>
          <p:cNvPr id="1299" name="Shape 129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0" name="Shape 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/>
          <p:nvPr/>
        </p:nvSpPr>
        <p:spPr>
          <a:xfrm>
            <a:off x="4936650" y="3115325"/>
            <a:ext cx="3845999" cy="45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2" name="Shape 1302"/>
          <p:cNvCxnSpPr/>
          <p:nvPr/>
        </p:nvCxnSpPr>
        <p:spPr>
          <a:xfrm>
            <a:off x="3954750" y="2609800"/>
            <a:ext cx="833100" cy="55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Lasagne: High Level Wrapper</a:t>
            </a:r>
          </a:p>
        </p:txBody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457200" y="1200150"/>
            <a:ext cx="4091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Same as Theano: compile a function with updates, train model by calling function with arrays</a:t>
            </a:r>
          </a:p>
        </p:txBody>
      </p:sp>
      <p:sp>
        <p:nvSpPr>
          <p:cNvPr id="1309" name="Shape 130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10" name="Shape 1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96" y="1063374"/>
            <a:ext cx="3974999" cy="3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Shape 1311"/>
          <p:cNvSpPr/>
          <p:nvPr/>
        </p:nvSpPr>
        <p:spPr>
          <a:xfrm>
            <a:off x="4936650" y="3572525"/>
            <a:ext cx="3845999" cy="98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12" name="Shape 1312"/>
          <p:cNvCxnSpPr/>
          <p:nvPr/>
        </p:nvCxnSpPr>
        <p:spPr>
          <a:xfrm>
            <a:off x="3954750" y="3295600"/>
            <a:ext cx="833100" cy="55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keras is a layer on top of Theano; makes common things easy to 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(Also supports TensorFlow backend)</a:t>
            </a:r>
          </a:p>
        </p:txBody>
      </p:sp>
      <p:sp>
        <p:nvSpPr>
          <p:cNvPr id="1319" name="Shape 131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20" name="Shape 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199" cy="2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26" name="Shape 1326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keras is a layer on top of Theano; makes common things easy to 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Set up a two-layer ReLU net with softmax</a:t>
            </a:r>
          </a:p>
        </p:txBody>
      </p:sp>
      <p:sp>
        <p:nvSpPr>
          <p:cNvPr id="1327" name="Shape 13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28" name="Shape 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199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Shape 1329"/>
          <p:cNvSpPr/>
          <p:nvPr/>
        </p:nvSpPr>
        <p:spPr>
          <a:xfrm>
            <a:off x="4735900" y="1922675"/>
            <a:ext cx="2931599" cy="10187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30" name="Shape 1330"/>
          <p:cNvCxnSpPr>
            <a:endCxn id="1329" idx="1"/>
          </p:cNvCxnSpPr>
          <p:nvPr/>
        </p:nvCxnSpPr>
        <p:spPr>
          <a:xfrm flipH="1" rot="10800000">
            <a:off x="4105900" y="2432074"/>
            <a:ext cx="630000" cy="12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keras is a layer on top of Theano; makes common things easy to 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We will optimize the model using SGD with Nesterov momentum</a:t>
            </a:r>
          </a:p>
        </p:txBody>
      </p:sp>
      <p:sp>
        <p:nvSpPr>
          <p:cNvPr id="1337" name="Shape 133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38" name="Shape 1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199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Shape 1339"/>
          <p:cNvSpPr/>
          <p:nvPr/>
        </p:nvSpPr>
        <p:spPr>
          <a:xfrm>
            <a:off x="4735900" y="2928875"/>
            <a:ext cx="40353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40" name="Shape 1340"/>
          <p:cNvCxnSpPr>
            <a:endCxn id="1339" idx="1"/>
          </p:cNvCxnSpPr>
          <p:nvPr/>
        </p:nvCxnSpPr>
        <p:spPr>
          <a:xfrm>
            <a:off x="4147300" y="2999375"/>
            <a:ext cx="588600" cy="12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keras is a layer on top of Theano; makes common things easy to 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Generate some random data and train the model</a:t>
            </a:r>
          </a:p>
        </p:txBody>
      </p:sp>
      <p:sp>
        <p:nvSpPr>
          <p:cNvPr id="1347" name="Shape 134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48" name="Shape 1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99" y="1415500"/>
            <a:ext cx="4035199" cy="2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/>
          <p:nvPr/>
        </p:nvSpPr>
        <p:spPr>
          <a:xfrm>
            <a:off x="4735900" y="3309875"/>
            <a:ext cx="4035300" cy="7496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50" name="Shape 1350"/>
          <p:cNvCxnSpPr>
            <a:endCxn id="1349" idx="1"/>
          </p:cNvCxnSpPr>
          <p:nvPr/>
        </p:nvCxnSpPr>
        <p:spPr>
          <a:xfrm>
            <a:off x="4147300" y="3558424"/>
            <a:ext cx="588600" cy="12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457200" y="9715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Problem</a:t>
            </a:r>
            <a:r>
              <a:rPr lang="en" sz="2000"/>
              <a:t>: It crashes, stack trace and error message not useful :(</a:t>
            </a:r>
          </a:p>
        </p:txBody>
      </p:sp>
      <p:sp>
        <p:nvSpPr>
          <p:cNvPr id="1357" name="Shape 135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58" name="Shape 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849525"/>
            <a:ext cx="4035199" cy="2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Shape 1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087" y="903500"/>
            <a:ext cx="2858775" cy="36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Keras: High level wrapper</a:t>
            </a:r>
          </a:p>
        </p:txBody>
      </p:sp>
      <p:sp>
        <p:nvSpPr>
          <p:cNvPr id="1365" name="Shape 1365"/>
          <p:cNvSpPr txBox="1"/>
          <p:nvPr>
            <p:ph idx="1" type="body"/>
          </p:nvPr>
        </p:nvSpPr>
        <p:spPr>
          <a:xfrm>
            <a:off x="457200" y="9715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Solution</a:t>
            </a:r>
            <a:r>
              <a:rPr lang="en" sz="2000"/>
              <a:t>: y should be one-hot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(too much API for me … )</a:t>
            </a:r>
          </a:p>
        </p:txBody>
      </p:sp>
      <p:sp>
        <p:nvSpPr>
          <p:cNvPr id="1366" name="Shape 136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849525"/>
            <a:ext cx="4035199" cy="26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1697449"/>
            <a:ext cx="3983250" cy="2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/>
          <p:nvPr/>
        </p:nvSpPr>
        <p:spPr>
          <a:xfrm>
            <a:off x="4916825" y="2100600"/>
            <a:ext cx="2220599" cy="15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0" name="Shape 1370"/>
          <p:cNvSpPr/>
          <p:nvPr/>
        </p:nvSpPr>
        <p:spPr>
          <a:xfrm>
            <a:off x="4862150" y="4066900"/>
            <a:ext cx="2220599" cy="15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71" name="Shape 1371"/>
          <p:cNvCxnSpPr/>
          <p:nvPr/>
        </p:nvCxnSpPr>
        <p:spPr>
          <a:xfrm>
            <a:off x="3915475" y="1376025"/>
            <a:ext cx="919200" cy="6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2" name="Shape 1372"/>
          <p:cNvCxnSpPr/>
          <p:nvPr/>
        </p:nvCxnSpPr>
        <p:spPr>
          <a:xfrm>
            <a:off x="3782950" y="1442275"/>
            <a:ext cx="1079099" cy="2521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Pretrained Models</a:t>
            </a:r>
          </a:p>
        </p:txBody>
      </p:sp>
      <p:sp>
        <p:nvSpPr>
          <p:cNvPr id="1378" name="Shape 137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Lasagne Model Zoo</a:t>
            </a:r>
            <a:r>
              <a:rPr lang="en" sz="2000"/>
              <a:t> has pretrained common architectures: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https://github.com/Lasagne/Recipes/tree/master/modelzoo</a:t>
            </a:r>
            <a:r>
              <a:rPr lang="en" sz="12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AlexNet with weights</a:t>
            </a:r>
            <a:r>
              <a:rPr lang="en" sz="20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https://github.com/uoguelph-mlrg/theano_alexnet</a:t>
            </a:r>
            <a:r>
              <a:rPr lang="en" sz="2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sklearn-theano</a:t>
            </a:r>
            <a:r>
              <a:rPr lang="en" sz="2000"/>
              <a:t>: Run OverFeat and GoogLeNet forward, but no fine-tuning?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http://sklearn-theano.github.io</a:t>
            </a:r>
            <a:r>
              <a:rPr lang="en" sz="2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caffe-theano-conversion</a:t>
            </a:r>
            <a:r>
              <a:rPr lang="en" sz="2000"/>
              <a:t>: CS 231n project from last year: load models and weights from caffe! Not sure if full-featured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https://github.com/kitofans/caffe-theano-conversion</a:t>
            </a:r>
            <a:r>
              <a:rPr lang="en" sz="900"/>
              <a:t> </a:t>
            </a:r>
          </a:p>
        </p:txBody>
      </p:sp>
      <p:sp>
        <p:nvSpPr>
          <p:cNvPr id="1379" name="Shape 137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Pretrained Models</a:t>
            </a:r>
          </a:p>
        </p:txBody>
      </p:sp>
      <p:sp>
        <p:nvSpPr>
          <p:cNvPr id="1385" name="Shape 138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Lasagne Model Zoo</a:t>
            </a:r>
            <a:r>
              <a:rPr lang="en" sz="2000"/>
              <a:t> has pretrained common architectures: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https://github.com/Lasagne/Recipes/tree/master/modelzoo</a:t>
            </a:r>
            <a:r>
              <a:rPr lang="en" sz="12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AlexNet with weights</a:t>
            </a:r>
            <a:r>
              <a:rPr lang="en" sz="20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https://github.com/uoguelph-mlrg/theano_alexnet</a:t>
            </a:r>
            <a:r>
              <a:rPr lang="en" sz="2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sklearn-theano</a:t>
            </a:r>
            <a:r>
              <a:rPr lang="en" sz="2000"/>
              <a:t>: Run OverFeat and GoogLeNet forward, but no fine-tuning?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http://sklearn-theano.github.io</a:t>
            </a:r>
            <a:r>
              <a:rPr lang="en" sz="2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caffe-theano-conversion</a:t>
            </a:r>
            <a:r>
              <a:rPr lang="en" sz="2000"/>
              <a:t>: CS 231n project from last year: load models and weights from caffe! Not sure if full-featured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https://github.com/kitofans/caffe-theano-conversion</a:t>
            </a:r>
            <a:r>
              <a:rPr lang="en" sz="900"/>
              <a:t> </a:t>
            </a:r>
          </a:p>
        </p:txBody>
      </p:sp>
      <p:sp>
        <p:nvSpPr>
          <p:cNvPr id="1386" name="Shape 13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7" name="Shape 1387"/>
          <p:cNvSpPr txBox="1"/>
          <p:nvPr/>
        </p:nvSpPr>
        <p:spPr>
          <a:xfrm>
            <a:off x="6880950" y="256350"/>
            <a:ext cx="2115899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Best choice</a:t>
            </a:r>
          </a:p>
        </p:txBody>
      </p:sp>
      <p:sp>
        <p:nvSpPr>
          <p:cNvPr id="1388" name="Shape 1388"/>
          <p:cNvSpPr/>
          <p:nvPr/>
        </p:nvSpPr>
        <p:spPr>
          <a:xfrm>
            <a:off x="400500" y="1380725"/>
            <a:ext cx="6903599" cy="680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89" name="Shape 1389"/>
          <p:cNvCxnSpPr/>
          <p:nvPr/>
        </p:nvCxnSpPr>
        <p:spPr>
          <a:xfrm flipH="1">
            <a:off x="6764699" y="833075"/>
            <a:ext cx="323700" cy="448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" name="Shape 159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1: </a:t>
            </a:r>
            <a:r>
              <a:rPr b="1" lang="en" sz="3600">
                <a:solidFill>
                  <a:srgbClr val="000000"/>
                </a:solidFill>
              </a:rPr>
              <a:t>Convert Data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DataLayer reading from LMDB is the easiest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Create LMDB using </a:t>
            </a:r>
            <a:r>
              <a:rPr lang="en" sz="3000" u="sng">
                <a:solidFill>
                  <a:srgbClr val="1155CC"/>
                </a:solidFill>
                <a:hlinkClick r:id="rId3"/>
              </a:rPr>
              <a:t>convert_imageset</a:t>
            </a:r>
          </a:p>
          <a:p>
            <a:pPr indent="-4191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>
                <a:solidFill>
                  <a:schemeClr val="dk1"/>
                </a:solidFill>
              </a:rPr>
              <a:t>Need text file where each line is</a:t>
            </a:r>
          </a:p>
          <a:p>
            <a:pPr indent="-381000" lvl="1" marL="9144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“[path/to/image.jpeg] [label]”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/>
              <a:t>Create HDF5 file yourself using h5py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Pros / Cons</a:t>
            </a:r>
          </a:p>
        </p:txBody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Python + numpy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Computational graph is nice abstraction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RNNs fit nicely in computational graph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Raw Theano is somewhat low-level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High level wrappers (Keras, Lasagne) ease the pain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Error messages can be unhelpful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Large models can have long compile times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Much “fatter” than Torch; more magic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Patchy support for pretrained models</a:t>
            </a:r>
          </a:p>
        </p:txBody>
      </p:sp>
      <p:sp>
        <p:nvSpPr>
          <p:cNvPr id="1396" name="Shape 139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TensorFlow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https://www.tensorflow.org</a:t>
            </a:r>
            <a:r>
              <a:rPr lang="en" sz="1600"/>
              <a:t> </a:t>
            </a:r>
          </a:p>
        </p:txBody>
      </p:sp>
      <p:sp>
        <p:nvSpPr>
          <p:cNvPr id="1402" name="Shape 140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</a:t>
            </a:r>
          </a:p>
        </p:txBody>
      </p:sp>
      <p:sp>
        <p:nvSpPr>
          <p:cNvPr id="1408" name="Shape 140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From Google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Very similar to Theano - all about computation graphs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Easy visualizations (TensorBoard)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Multi-GPU and multi-node training</a:t>
            </a:r>
          </a:p>
        </p:txBody>
      </p:sp>
      <p:sp>
        <p:nvSpPr>
          <p:cNvPr id="1409" name="Shape 140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Shape 1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Shape 14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16" name="Shape 1416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417" name="Shape 141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Shape 1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Shape 14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Create placeholders for data and labels: These will be fed to the graph</a:t>
            </a:r>
          </a:p>
        </p:txBody>
      </p:sp>
      <p:sp>
        <p:nvSpPr>
          <p:cNvPr id="1425" name="Shape 14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26" name="Shape 1426"/>
          <p:cNvSpPr/>
          <p:nvPr/>
        </p:nvSpPr>
        <p:spPr>
          <a:xfrm>
            <a:off x="4342550" y="1467125"/>
            <a:ext cx="2960699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27" name="Shape 1427"/>
          <p:cNvCxnSpPr>
            <a:endCxn id="1426" idx="1"/>
          </p:cNvCxnSpPr>
          <p:nvPr/>
        </p:nvCxnSpPr>
        <p:spPr>
          <a:xfrm flipH="1" rot="10800000">
            <a:off x="3824450" y="1613975"/>
            <a:ext cx="518100" cy="4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Shape 1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Shape 14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Create Variables to hold weights; similar to Theano shared variables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Initialize variables with numpy arrays </a:t>
            </a:r>
          </a:p>
        </p:txBody>
      </p:sp>
      <p:sp>
        <p:nvSpPr>
          <p:cNvPr id="1435" name="Shape 143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6" name="Shape 1436"/>
          <p:cNvSpPr/>
          <p:nvPr/>
        </p:nvSpPr>
        <p:spPr>
          <a:xfrm>
            <a:off x="4342550" y="1796775"/>
            <a:ext cx="38385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7" name="Shape 1437"/>
          <p:cNvCxnSpPr>
            <a:endCxn id="1436" idx="1"/>
          </p:cNvCxnSpPr>
          <p:nvPr/>
        </p:nvCxnSpPr>
        <p:spPr>
          <a:xfrm flipH="1" rot="10800000">
            <a:off x="3517850" y="1943625"/>
            <a:ext cx="824700" cy="30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Shape 1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Shape 1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44" name="Shape 144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Forward</a:t>
            </a:r>
            <a:r>
              <a:rPr lang="en" sz="2000"/>
              <a:t>: Compute scores, probs, loss (symbolically)</a:t>
            </a:r>
          </a:p>
        </p:txBody>
      </p:sp>
      <p:sp>
        <p:nvSpPr>
          <p:cNvPr id="1445" name="Shape 14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46" name="Shape 1446"/>
          <p:cNvSpPr/>
          <p:nvPr/>
        </p:nvSpPr>
        <p:spPr>
          <a:xfrm>
            <a:off x="4342550" y="2143013"/>
            <a:ext cx="3838500" cy="624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7" name="Shape 1447"/>
          <p:cNvCxnSpPr>
            <a:endCxn id="1446" idx="1"/>
          </p:cNvCxnSpPr>
          <p:nvPr/>
        </p:nvCxnSpPr>
        <p:spPr>
          <a:xfrm flipH="1" rot="10800000">
            <a:off x="3625550" y="2455313"/>
            <a:ext cx="717000" cy="7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Shape 1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Running train_step will use SGD to minimize loss</a:t>
            </a:r>
          </a:p>
        </p:txBody>
      </p:sp>
      <p:sp>
        <p:nvSpPr>
          <p:cNvPr id="1455" name="Shape 145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56" name="Shape 1456"/>
          <p:cNvSpPr/>
          <p:nvPr/>
        </p:nvSpPr>
        <p:spPr>
          <a:xfrm>
            <a:off x="4342550" y="2819750"/>
            <a:ext cx="4425600" cy="3122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57" name="Shape 1457"/>
          <p:cNvCxnSpPr>
            <a:endCxn id="1456" idx="1"/>
          </p:cNvCxnSpPr>
          <p:nvPr/>
        </p:nvCxnSpPr>
        <p:spPr>
          <a:xfrm flipH="1" rot="10800000">
            <a:off x="3625550" y="2975899"/>
            <a:ext cx="717000" cy="7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Shape 1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Shape 14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64" name="Shape 146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Create an artificial dataset; y is one-hot like Keras</a:t>
            </a:r>
          </a:p>
        </p:txBody>
      </p:sp>
      <p:sp>
        <p:nvSpPr>
          <p:cNvPr id="1465" name="Shape 146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66" name="Shape 1466"/>
          <p:cNvSpPr/>
          <p:nvPr/>
        </p:nvSpPr>
        <p:spPr>
          <a:xfrm>
            <a:off x="4342550" y="3175900"/>
            <a:ext cx="3008700" cy="42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67" name="Shape 1467"/>
          <p:cNvCxnSpPr>
            <a:endCxn id="1466" idx="1"/>
          </p:cNvCxnSpPr>
          <p:nvPr/>
        </p:nvCxnSpPr>
        <p:spPr>
          <a:xfrm>
            <a:off x="3575750" y="3223150"/>
            <a:ext cx="766800" cy="16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Shape 1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25" y="924950"/>
            <a:ext cx="4554574" cy="35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Shape 14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Two-Layer Net</a:t>
            </a:r>
          </a:p>
        </p:txBody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457200" y="1200150"/>
            <a:ext cx="3656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Actually train the model</a:t>
            </a:r>
          </a:p>
        </p:txBody>
      </p:sp>
      <p:sp>
        <p:nvSpPr>
          <p:cNvPr id="1475" name="Shape 147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76" name="Shape 1476"/>
          <p:cNvSpPr/>
          <p:nvPr/>
        </p:nvSpPr>
        <p:spPr>
          <a:xfrm>
            <a:off x="4342550" y="3633100"/>
            <a:ext cx="3008700" cy="8759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77" name="Shape 1477"/>
          <p:cNvCxnSpPr>
            <a:endCxn id="1476" idx="1"/>
          </p:cNvCxnSpPr>
          <p:nvPr/>
        </p:nvCxnSpPr>
        <p:spPr>
          <a:xfrm>
            <a:off x="3310850" y="3612399"/>
            <a:ext cx="1031700" cy="45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6" name="Shape 166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1</a:t>
            </a:r>
            <a:r>
              <a:rPr b="1" lang="en" sz="3600">
                <a:solidFill>
                  <a:srgbClr val="000000"/>
                </a:solidFill>
              </a:rPr>
              <a:t>: </a:t>
            </a:r>
            <a:r>
              <a:rPr b="1" lang="en" sz="3600"/>
              <a:t>Convert Data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57200" y="1445200"/>
            <a:ext cx="7462200" cy="25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ImageDataLayer: Read from image files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WindowDataLayer: For detection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HDF5Layer: Read from HDF5 file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From memory, using Python interface</a:t>
            </a:r>
          </a:p>
          <a:p>
            <a:pPr indent="-368300" lvl="0" marL="4572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All of these are harder to use (except Python)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483" name="Shape 1483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makes it easy to visualize what’s happening inside your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484" name="Shape 148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85" name="Shape 1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491" name="Shape 1491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makes it easy to visualize what’s happening inside your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Same as before, but now we create summaries for loss and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492" name="Shape 149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93" name="Shape 1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/>
          <p:nvPr/>
        </p:nvSpPr>
        <p:spPr>
          <a:xfrm>
            <a:off x="5261925" y="2455322"/>
            <a:ext cx="2214900" cy="3452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5" name="Shape 1495"/>
          <p:cNvCxnSpPr>
            <a:endCxn id="1493" idx="1"/>
          </p:cNvCxnSpPr>
          <p:nvPr/>
        </p:nvCxnSpPr>
        <p:spPr>
          <a:xfrm flipH="1" rot="10800000">
            <a:off x="3890600" y="2725312"/>
            <a:ext cx="1277700" cy="1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01" name="Shape 1501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makes it easy to visualize what’s happening inside your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Create a special “merged” variable and a SummaryWriter object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02" name="Shape 150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03" name="Shape 1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Shape 1504"/>
          <p:cNvSpPr/>
          <p:nvPr/>
        </p:nvSpPr>
        <p:spPr>
          <a:xfrm>
            <a:off x="5372896" y="3570900"/>
            <a:ext cx="2957100" cy="22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05" name="Shape 1505"/>
          <p:cNvCxnSpPr/>
          <p:nvPr/>
        </p:nvCxnSpPr>
        <p:spPr>
          <a:xfrm>
            <a:off x="3940325" y="3223050"/>
            <a:ext cx="1292100" cy="33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11" name="Shape 1511"/>
          <p:cNvSpPr txBox="1"/>
          <p:nvPr>
            <p:ph idx="1" type="body"/>
          </p:nvPr>
        </p:nvSpPr>
        <p:spPr>
          <a:xfrm>
            <a:off x="457200" y="1200150"/>
            <a:ext cx="41043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makes it easy to visualize what’s happening inside your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 the training loop, also run merged and pass its value to the writer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12" name="Shape 151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13" name="Shape 1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00" y="937050"/>
            <a:ext cx="3656001" cy="35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Shape 1514"/>
          <p:cNvSpPr/>
          <p:nvPr/>
        </p:nvSpPr>
        <p:spPr>
          <a:xfrm>
            <a:off x="5455725" y="4028100"/>
            <a:ext cx="29571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15" name="Shape 1515"/>
          <p:cNvCxnSpPr/>
          <p:nvPr/>
        </p:nvCxnSpPr>
        <p:spPr>
          <a:xfrm>
            <a:off x="4329600" y="3645450"/>
            <a:ext cx="1018500" cy="323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21" name="Shape 15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22" name="Shape 1522"/>
          <p:cNvSpPr txBox="1"/>
          <p:nvPr>
            <p:ph idx="1" type="body"/>
          </p:nvPr>
        </p:nvSpPr>
        <p:spPr>
          <a:xfrm>
            <a:off x="457200" y="1200150"/>
            <a:ext cx="56033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 Tensorboard server, and we get graphs!</a:t>
            </a:r>
          </a:p>
        </p:txBody>
      </p:sp>
      <p:pic>
        <p:nvPicPr>
          <p:cNvPr id="1523" name="Shape 1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37" y="1707329"/>
            <a:ext cx="4532718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Shape 1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425" y="263275"/>
            <a:ext cx="2411575" cy="415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30" name="Shape 1530"/>
          <p:cNvSpPr txBox="1"/>
          <p:nvPr>
            <p:ph idx="1" type="body"/>
          </p:nvPr>
        </p:nvSpPr>
        <p:spPr>
          <a:xfrm>
            <a:off x="457200" y="1200150"/>
            <a:ext cx="3938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31" name="Shape 153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32" name="Shape 1532"/>
          <p:cNvPicPr preferRelativeResize="0"/>
          <p:nvPr/>
        </p:nvPicPr>
        <p:blipFill rotWithShape="1">
          <a:blip r:embed="rId3">
            <a:alphaModFix/>
          </a:blip>
          <a:srcRect b="28535" l="0" r="0" t="0"/>
          <a:stretch/>
        </p:blipFill>
        <p:spPr>
          <a:xfrm>
            <a:off x="4713250" y="1297997"/>
            <a:ext cx="4127798" cy="30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38" name="Shape 1538"/>
          <p:cNvSpPr txBox="1"/>
          <p:nvPr>
            <p:ph idx="1" type="body"/>
          </p:nvPr>
        </p:nvSpPr>
        <p:spPr>
          <a:xfrm>
            <a:off x="457200" y="1200150"/>
            <a:ext cx="3938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Add names to placeholders and variables</a:t>
            </a:r>
          </a:p>
        </p:txBody>
      </p:sp>
      <p:sp>
        <p:nvSpPr>
          <p:cNvPr id="1539" name="Shape 15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3">
            <a:alphaModFix/>
          </a:blip>
          <a:srcRect b="28535" l="0" r="0" t="0"/>
          <a:stretch/>
        </p:blipFill>
        <p:spPr>
          <a:xfrm>
            <a:off x="4713250" y="1297997"/>
            <a:ext cx="4127798" cy="30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/>
          <p:nvPr/>
        </p:nvSpPr>
        <p:spPr>
          <a:xfrm>
            <a:off x="7303050" y="1783513"/>
            <a:ext cx="530099" cy="2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2" name="Shape 1542"/>
          <p:cNvSpPr/>
          <p:nvPr/>
        </p:nvSpPr>
        <p:spPr>
          <a:xfrm>
            <a:off x="8244689" y="2088378"/>
            <a:ext cx="530099" cy="28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43" name="Shape 1543"/>
          <p:cNvCxnSpPr/>
          <p:nvPr/>
        </p:nvCxnSpPr>
        <p:spPr>
          <a:xfrm>
            <a:off x="4197075" y="1624500"/>
            <a:ext cx="2948700" cy="182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49" name="Shape 1549"/>
          <p:cNvSpPr txBox="1"/>
          <p:nvPr>
            <p:ph idx="1" type="body"/>
          </p:nvPr>
        </p:nvSpPr>
        <p:spPr>
          <a:xfrm>
            <a:off x="457200" y="1200150"/>
            <a:ext cx="3938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Add names to placeholders and variables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Break up the forward pass with name scoping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50" name="Shape 155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51" name="Shape 1551"/>
          <p:cNvPicPr preferRelativeResize="0"/>
          <p:nvPr/>
        </p:nvPicPr>
        <p:blipFill rotWithShape="1">
          <a:blip r:embed="rId3">
            <a:alphaModFix/>
          </a:blip>
          <a:srcRect b="28535" l="0" r="0" t="0"/>
          <a:stretch/>
        </p:blipFill>
        <p:spPr>
          <a:xfrm>
            <a:off x="4713250" y="1297997"/>
            <a:ext cx="4127798" cy="30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Shape 1552"/>
          <p:cNvSpPr/>
          <p:nvPr/>
        </p:nvSpPr>
        <p:spPr>
          <a:xfrm>
            <a:off x="4824000" y="2403075"/>
            <a:ext cx="2131199" cy="165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3" name="Shape 1553"/>
          <p:cNvSpPr/>
          <p:nvPr/>
        </p:nvSpPr>
        <p:spPr>
          <a:xfrm>
            <a:off x="4824000" y="2815193"/>
            <a:ext cx="2131199" cy="165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54" name="Shape 1554"/>
          <p:cNvCxnSpPr/>
          <p:nvPr/>
        </p:nvCxnSpPr>
        <p:spPr>
          <a:xfrm>
            <a:off x="2292075" y="2600887"/>
            <a:ext cx="2277599" cy="1418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60" name="Shape 1560"/>
          <p:cNvSpPr txBox="1"/>
          <p:nvPr>
            <p:ph idx="1" type="body"/>
          </p:nvPr>
        </p:nvSpPr>
        <p:spPr>
          <a:xfrm>
            <a:off x="457200" y="1200150"/>
            <a:ext cx="3938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shows the graph!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61" name="Shape 156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62" name="Shape 1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50" y="1691950"/>
            <a:ext cx="7462100" cy="28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Shape 15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TensorBoard</a:t>
            </a:r>
          </a:p>
        </p:txBody>
      </p:sp>
      <p:sp>
        <p:nvSpPr>
          <p:cNvPr id="1568" name="Shape 1568"/>
          <p:cNvSpPr txBox="1"/>
          <p:nvPr>
            <p:ph idx="1" type="body"/>
          </p:nvPr>
        </p:nvSpPr>
        <p:spPr>
          <a:xfrm>
            <a:off x="457200" y="1200150"/>
            <a:ext cx="3938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Tensorboard shows the graph!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Name scopes expand to show individual operations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69" name="Shape 156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3">
            <a:alphaModFix/>
          </a:blip>
          <a:srcRect b="0" l="5598" r="0" t="4643"/>
          <a:stretch/>
        </p:blipFill>
        <p:spPr>
          <a:xfrm>
            <a:off x="4321325" y="1016200"/>
            <a:ext cx="4751123" cy="34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3" name="Shape 173"/>
          <p:cNvSpPr txBox="1"/>
          <p:nvPr/>
        </p:nvSpPr>
        <p:spPr>
          <a:xfrm>
            <a:off x="76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2: Define Net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44982" l="0" r="0" t="0"/>
          <a:stretch/>
        </p:blipFill>
        <p:spPr>
          <a:xfrm>
            <a:off x="838200" y="731461"/>
            <a:ext cx="4763850" cy="37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57601" t="55017"/>
          <a:stretch/>
        </p:blipFill>
        <p:spPr>
          <a:xfrm>
            <a:off x="6078650" y="1001550"/>
            <a:ext cx="2275024" cy="34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Multi-GPU</a:t>
            </a:r>
          </a:p>
        </p:txBody>
      </p:sp>
      <p:sp>
        <p:nvSpPr>
          <p:cNvPr id="1576" name="Shape 1576"/>
          <p:cNvSpPr txBox="1"/>
          <p:nvPr>
            <p:ph idx="1" type="body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/>
              <a:t>Data parallelism</a:t>
            </a:r>
            <a:r>
              <a:rPr lang="en" sz="2000"/>
              <a:t>: </a:t>
            </a:r>
            <a:br>
              <a:rPr lang="en" sz="2000"/>
            </a:br>
            <a:r>
              <a:rPr lang="en" sz="2000"/>
              <a:t>synchronous or asynchronous</a:t>
            </a:r>
          </a:p>
        </p:txBody>
      </p:sp>
      <p:sp>
        <p:nvSpPr>
          <p:cNvPr id="1577" name="Shape 15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78" name="Shape 1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74" y="1763700"/>
            <a:ext cx="3299975" cy="28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Multi-GPU</a:t>
            </a:r>
          </a:p>
        </p:txBody>
      </p:sp>
      <p:sp>
        <p:nvSpPr>
          <p:cNvPr id="1584" name="Shape 1584"/>
          <p:cNvSpPr txBox="1"/>
          <p:nvPr>
            <p:ph idx="1" type="body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Data parallelism</a:t>
            </a:r>
            <a:r>
              <a:rPr lang="en" sz="2000"/>
              <a:t>: </a:t>
            </a:r>
            <a:br>
              <a:rPr lang="en" sz="2000"/>
            </a:br>
            <a:r>
              <a:rPr lang="en" sz="2000"/>
              <a:t>synchronous or asynchronous</a:t>
            </a:r>
          </a:p>
        </p:txBody>
      </p:sp>
      <p:sp>
        <p:nvSpPr>
          <p:cNvPr id="1585" name="Shape 15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86" name="Shape 1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000" y="2211450"/>
            <a:ext cx="2504100" cy="21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Shape 1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74" y="1763700"/>
            <a:ext cx="3299975" cy="285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Shape 1588"/>
          <p:cNvSpPr txBox="1"/>
          <p:nvPr>
            <p:ph idx="1" type="body"/>
          </p:nvPr>
        </p:nvSpPr>
        <p:spPr>
          <a:xfrm>
            <a:off x="4697500" y="1179162"/>
            <a:ext cx="3649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Model parallelism</a:t>
            </a:r>
            <a:r>
              <a:rPr lang="en" sz="2000"/>
              <a:t>: </a:t>
            </a:r>
            <a:br>
              <a:rPr lang="en" sz="2000"/>
            </a:br>
            <a:r>
              <a:rPr lang="en" sz="2000"/>
              <a:t>Split model across GPUs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TensorFlow: Distributed</a:t>
            </a:r>
          </a:p>
        </p:txBody>
      </p:sp>
      <p:sp>
        <p:nvSpPr>
          <p:cNvPr id="1594" name="Shape 1594"/>
          <p:cNvSpPr txBox="1"/>
          <p:nvPr>
            <p:ph idx="1" type="body"/>
          </p:nvPr>
        </p:nvSpPr>
        <p:spPr>
          <a:xfrm>
            <a:off x="457200" y="1076025"/>
            <a:ext cx="3649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Single machine</a:t>
            </a:r>
            <a:r>
              <a:rPr lang="en" sz="20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Like other frameworks</a:t>
            </a:r>
          </a:p>
        </p:txBody>
      </p:sp>
      <p:sp>
        <p:nvSpPr>
          <p:cNvPr id="1595" name="Shape 15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96" name="Shape 1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87" y="1867500"/>
            <a:ext cx="7559824" cy="25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Shape 1597"/>
          <p:cNvSpPr txBox="1"/>
          <p:nvPr>
            <p:ph idx="1" type="body"/>
          </p:nvPr>
        </p:nvSpPr>
        <p:spPr>
          <a:xfrm>
            <a:off x="4668075" y="1076025"/>
            <a:ext cx="3649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Many machines</a:t>
            </a:r>
            <a:r>
              <a:rPr lang="en" sz="20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Not open source (yet) =(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Pretrained Models</a:t>
            </a:r>
          </a:p>
        </p:txBody>
      </p:sp>
      <p:sp>
        <p:nvSpPr>
          <p:cNvPr id="1603" name="Shape 160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You can get a pretrained version of Inception here: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https://github.com/tensorflow/tensorflow/blob/master/tensorflow/examples/android/README.md</a:t>
            </a:r>
            <a:r>
              <a:rPr lang="en" sz="1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(In an Android example?? Very well-hidden)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The only one I could find =(</a:t>
            </a:r>
          </a:p>
        </p:txBody>
      </p:sp>
      <p:sp>
        <p:nvSpPr>
          <p:cNvPr id="1604" name="Shape 160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Shape 16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TensorFlow: Pros / Cons</a:t>
            </a:r>
          </a:p>
        </p:txBody>
      </p:sp>
      <p:sp>
        <p:nvSpPr>
          <p:cNvPr id="1610" name="Shape 161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Python + numpy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Computational graph abstraction, like Theano; great for RNNs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Much faster compile times than Theano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Slightly more convenient than raw Theano?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TensorBoard for visualization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(+) Data AND model parallelism; best of all frameworks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(+/-) Distributed models, but not open-source yet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Slower than other frameworks right now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(-) Much “fatter” than Torch; more magic</a:t>
            </a:r>
          </a:p>
          <a:p>
            <a:pPr indent="-355600" lvl="0" marL="457200">
              <a:spcBef>
                <a:spcPts val="0"/>
              </a:spcBef>
              <a:buSzPct val="100000"/>
            </a:pPr>
            <a:r>
              <a:rPr lang="en" sz="2000"/>
              <a:t>(-) Not many pretrained models</a:t>
            </a:r>
          </a:p>
        </p:txBody>
      </p:sp>
      <p:sp>
        <p:nvSpPr>
          <p:cNvPr id="1611" name="Shape 161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617" name="Shape 161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618" name="Shape 1618"/>
          <p:cNvGraphicFramePr/>
          <p:nvPr/>
        </p:nvGraphicFramePr>
        <p:xfrm>
          <a:off x="952500" y="8758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{785C2D1E-7D3A-406A-9B99-89E8928AD850}</a:tableStyleId>
              </a:tblPr>
              <a:tblGrid>
                <a:gridCol w="1447800"/>
                <a:gridCol w="1357475"/>
                <a:gridCol w="1538125"/>
                <a:gridCol w="1447800"/>
                <a:gridCol w="1447800"/>
              </a:tblGrid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Caffe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Torch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Theano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TensorFlow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Language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C++, Python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Lua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Python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Python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Pretrained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++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++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(Lasagne)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Inception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Multi-GPU: Data parallel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</a:t>
                      </a:r>
                      <a:r>
                        <a:rPr lang="en" sz="1000"/>
                        <a:t>cunn.DataParallelTable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  <a:br>
                        <a:rPr lang="en"/>
                      </a:br>
                      <a:r>
                        <a:rPr lang="en" sz="1000"/>
                        <a:t>platoon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Multi-GPU: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 parallel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  <a:br>
                        <a:rPr lang="en"/>
                      </a:br>
                      <a:r>
                        <a:rPr lang="en" sz="1000"/>
                        <a:t>fbcunn.ModelParallel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Experimental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(best)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Readable source 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(C++)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(Lua)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</a:tr>
              <a:tr h="46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Good at RNN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Mediocre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Yes (best)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24" name="Shape 1624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Extract AlexNet or VGG features?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625" name="Shape 16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31" name="Shape 163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Extract AlexNet or VGG features? </a:t>
            </a:r>
            <a:r>
              <a:rPr b="1" lang="en" sz="3000"/>
              <a:t>Use Caffe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632" name="Shape 163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38" name="Shape 163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Fine-tune AlexNet for new classes?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639" name="Shape 16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45" name="Shape 164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Fine-tune AlexNet for new classes? </a:t>
            </a:r>
            <a:r>
              <a:rPr b="1" lang="en" sz="3000"/>
              <a:t>Use Caffe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646" name="Shape 16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1" name="Shape 181"/>
          <p:cNvSpPr txBox="1"/>
          <p:nvPr/>
        </p:nvSpPr>
        <p:spPr>
          <a:xfrm>
            <a:off x="76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Caffe Step 2: Define Net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44982" l="0" r="0" t="0"/>
          <a:stretch/>
        </p:blipFill>
        <p:spPr>
          <a:xfrm>
            <a:off x="838200" y="731461"/>
            <a:ext cx="4763850" cy="37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57601" t="55017"/>
          <a:stretch/>
        </p:blipFill>
        <p:spPr>
          <a:xfrm>
            <a:off x="6078650" y="1001550"/>
            <a:ext cx="2275024" cy="34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3000850" y="935386"/>
            <a:ext cx="2033999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Layers and Blobs often have same name!</a:t>
            </a:r>
          </a:p>
        </p:txBody>
      </p:sp>
      <p:cxnSp>
        <p:nvCxnSpPr>
          <p:cNvPr id="185" name="Shape 185"/>
          <p:cNvCxnSpPr/>
          <p:nvPr/>
        </p:nvCxnSpPr>
        <p:spPr>
          <a:xfrm rot="10800000">
            <a:off x="2133850" y="1129886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133850" y="1453811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52" name="Shape 165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Image Captioning with finetuning?</a:t>
            </a:r>
          </a:p>
        </p:txBody>
      </p:sp>
      <p:sp>
        <p:nvSpPr>
          <p:cNvPr id="1653" name="Shape 165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59" name="Shape 165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Image Captioning with finetuning?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	</a:t>
            </a:r>
            <a:r>
              <a:rPr lang="en" sz="2400"/>
              <a:t>-&gt; Need pretrained models (Caffe, Torch, Lasagne)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RNNs (Torch or Lasagne)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</a:t>
            </a:r>
            <a:r>
              <a:rPr b="1" lang="en" sz="2400"/>
              <a:t>Use Torch or Lasagna</a:t>
            </a:r>
          </a:p>
        </p:txBody>
      </p:sp>
      <p:sp>
        <p:nvSpPr>
          <p:cNvPr id="1660" name="Shape 166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66" name="Shape 1666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Segmentation? (Classify every pixel)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1667" name="Shape 166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73" name="Shape 167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Segmentation? (Classify every pixel)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pretrained model (Caffe, Torch, Lasagna)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funny 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If loss function exists in Caffe: </a:t>
            </a:r>
            <a:r>
              <a:rPr b="1" lang="en" sz="2400"/>
              <a:t>Use Caffe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	</a:t>
            </a:r>
            <a:r>
              <a:rPr lang="en" sz="2400"/>
              <a:t>-&gt; If you want to write your own loss: </a:t>
            </a:r>
            <a:r>
              <a:rPr b="1" lang="en" sz="2400"/>
              <a:t>Use Torch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1674" name="Shape 167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80" name="Shape 168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Object Detection?</a:t>
            </a:r>
          </a:p>
        </p:txBody>
      </p:sp>
      <p:sp>
        <p:nvSpPr>
          <p:cNvPr id="1681" name="Shape 168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87" name="Shape 1687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pretrained model (Torch, Caffe, Lasagne)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lots of custom imperative code (NOT Lasagne)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Use </a:t>
            </a:r>
            <a:r>
              <a:rPr b="1" lang="en" sz="2400"/>
              <a:t>Caffe + Python</a:t>
            </a:r>
            <a:r>
              <a:rPr lang="en" sz="2400"/>
              <a:t> or </a:t>
            </a:r>
            <a:r>
              <a:rPr b="1" lang="en" sz="2400"/>
              <a:t>Torch</a:t>
            </a:r>
          </a:p>
        </p:txBody>
      </p:sp>
      <p:sp>
        <p:nvSpPr>
          <p:cNvPr id="1688" name="Shape 16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694" name="Shape 1694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Language modeling with new RNN structure?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695" name="Shape 16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701" name="Shape 170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Language modeling with new RNN structure?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Need easy recurrent nets (NOT Caffe, Torch)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No need for pretrained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</a:t>
            </a:r>
            <a:r>
              <a:rPr b="1" lang="en" sz="2400"/>
              <a:t>Use Theano or TensorFlow</a:t>
            </a:r>
          </a:p>
        </p:txBody>
      </p:sp>
      <p:sp>
        <p:nvSpPr>
          <p:cNvPr id="1702" name="Shape 170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708" name="Shape 1708"/>
          <p:cNvSpPr txBox="1"/>
          <p:nvPr>
            <p:ph idx="1" type="body"/>
          </p:nvPr>
        </p:nvSpPr>
        <p:spPr>
          <a:xfrm>
            <a:off x="457200" y="1200150"/>
            <a:ext cx="8391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Implement BatchNorm?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-&gt; Don’t want to derive gradient? </a:t>
            </a:r>
            <a:r>
              <a:rPr b="1" lang="en" sz="2400"/>
              <a:t>Theano</a:t>
            </a:r>
            <a:r>
              <a:rPr lang="en" sz="2400"/>
              <a:t> or </a:t>
            </a:r>
            <a:r>
              <a:rPr b="1" lang="en" sz="2400"/>
              <a:t>TensorFlow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	</a:t>
            </a:r>
            <a:r>
              <a:rPr lang="en" sz="2400"/>
              <a:t>-&gt; Implement efficient backward pass? </a:t>
            </a:r>
            <a:r>
              <a:rPr b="1" lang="en" sz="2400"/>
              <a:t>Use Torch</a:t>
            </a:r>
          </a:p>
        </p:txBody>
      </p:sp>
      <p:sp>
        <p:nvSpPr>
          <p:cNvPr id="1709" name="Shape 170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Recommendation</a:t>
            </a:r>
          </a:p>
        </p:txBody>
      </p:sp>
      <p:sp>
        <p:nvSpPr>
          <p:cNvPr id="1715" name="Shape 171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Feature extraction / finetuning existing models: Use Caffe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Complex uses of pretrained models: Use Lasagne or Torch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Write your own layers: Use Torch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Crazy RNNs: Use Theano or Tensorflow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Huge model, need model parallelism: Use TensorFlow</a:t>
            </a:r>
          </a:p>
        </p:txBody>
      </p:sp>
      <p:sp>
        <p:nvSpPr>
          <p:cNvPr id="1716" name="Shape 171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44982" l="0" r="0" t="0"/>
          <a:stretch/>
        </p:blipFill>
        <p:spPr>
          <a:xfrm>
            <a:off x="838200" y="731461"/>
            <a:ext cx="4763850" cy="37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57601" t="55017"/>
          <a:stretch/>
        </p:blipFill>
        <p:spPr>
          <a:xfrm>
            <a:off x="6078650" y="1001550"/>
            <a:ext cx="2275024" cy="34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000850" y="935386"/>
            <a:ext cx="2033999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Layers and Blobs often have same name!</a:t>
            </a:r>
          </a:p>
        </p:txBody>
      </p:sp>
      <p:cxnSp>
        <p:nvCxnSpPr>
          <p:cNvPr id="195" name="Shape 195"/>
          <p:cNvCxnSpPr/>
          <p:nvPr/>
        </p:nvCxnSpPr>
        <p:spPr>
          <a:xfrm rot="10800000">
            <a:off x="2133850" y="1129886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2133850" y="1453811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3038800" y="3234286"/>
            <a:ext cx="18870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 rates (weight + bias)</a:t>
            </a:r>
          </a:p>
        </p:txBody>
      </p:sp>
      <p:cxnSp>
        <p:nvCxnSpPr>
          <p:cNvPr id="198" name="Shape 198"/>
          <p:cNvCxnSpPr>
            <a:stCxn id="197" idx="1"/>
          </p:cNvCxnSpPr>
          <p:nvPr/>
        </p:nvCxnSpPr>
        <p:spPr>
          <a:xfrm flipH="1">
            <a:off x="2059300" y="3587536"/>
            <a:ext cx="979500" cy="39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" name="Shape 199"/>
          <p:cNvSpPr txBox="1"/>
          <p:nvPr/>
        </p:nvSpPr>
        <p:spPr>
          <a:xfrm>
            <a:off x="3038800" y="3968861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Regularization (weight + bias)</a:t>
            </a:r>
          </a:p>
        </p:txBody>
      </p:sp>
      <p:cxnSp>
        <p:nvCxnSpPr>
          <p:cNvPr id="200" name="Shape 200"/>
          <p:cNvCxnSpPr>
            <a:stCxn id="199" idx="1"/>
          </p:cNvCxnSpPr>
          <p:nvPr/>
        </p:nvCxnSpPr>
        <p:spPr>
          <a:xfrm flipH="1">
            <a:off x="2342800" y="4252811"/>
            <a:ext cx="696000" cy="76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1" name="Shape 201"/>
          <p:cNvSpPr txBox="1"/>
          <p:nvPr/>
        </p:nvSpPr>
        <p:spPr>
          <a:xfrm>
            <a:off x="76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Caffe Step 2: Define Net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" name="Shape 172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0" name="Shape 17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Blobs</a:t>
            </a:r>
          </a:p>
        </p:txBody>
      </p:sp>
      <p:sp>
        <p:nvSpPr>
          <p:cNvPr id="1736" name="Shape 173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37" name="Shape 1737"/>
          <p:cNvPicPr preferRelativeResize="0"/>
          <p:nvPr/>
        </p:nvPicPr>
        <p:blipFill rotWithShape="1">
          <a:blip r:embed="rId3">
            <a:alphaModFix/>
          </a:blip>
          <a:srcRect b="0" l="0" r="0" t="45896"/>
          <a:stretch/>
        </p:blipFill>
        <p:spPr>
          <a:xfrm>
            <a:off x="4260497" y="53574"/>
            <a:ext cx="46716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Shape 17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Shape 17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4164175" y="4354425"/>
            <a:ext cx="38367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Blobs</a:t>
            </a:r>
          </a:p>
        </p:txBody>
      </p:sp>
      <p:sp>
        <p:nvSpPr>
          <p:cNvPr id="1746" name="Shape 17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47" name="Shape 1747"/>
          <p:cNvPicPr preferRelativeResize="0"/>
          <p:nvPr/>
        </p:nvPicPr>
        <p:blipFill rotWithShape="1">
          <a:blip r:embed="rId3">
            <a:alphaModFix/>
          </a:blip>
          <a:srcRect b="0" l="0" r="0" t="45896"/>
          <a:stretch/>
        </p:blipFill>
        <p:spPr>
          <a:xfrm>
            <a:off x="4260497" y="53574"/>
            <a:ext cx="46716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Shape 1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Shape 17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Shape 1750"/>
          <p:cNvSpPr/>
          <p:nvPr/>
        </p:nvSpPr>
        <p:spPr>
          <a:xfrm>
            <a:off x="4616102" y="822058"/>
            <a:ext cx="4217700" cy="78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" name="Shape 1751"/>
          <p:cNvSpPr txBox="1"/>
          <p:nvPr/>
        </p:nvSpPr>
        <p:spPr>
          <a:xfrm>
            <a:off x="4164175" y="4354425"/>
            <a:ext cx="38367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</a:p>
        </p:txBody>
      </p:sp>
      <p:cxnSp>
        <p:nvCxnSpPr>
          <p:cNvPr id="1752" name="Shape 1752"/>
          <p:cNvCxnSpPr>
            <a:endCxn id="1750" idx="1"/>
          </p:cNvCxnSpPr>
          <p:nvPr/>
        </p:nvCxnSpPr>
        <p:spPr>
          <a:xfrm flipH="1" rot="10800000">
            <a:off x="3777302" y="1212508"/>
            <a:ext cx="838800" cy="38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53" name="Shape 1753"/>
          <p:cNvSpPr txBox="1"/>
          <p:nvPr>
            <p:ph idx="1" type="body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Blobs</a:t>
            </a:r>
          </a:p>
        </p:txBody>
      </p:sp>
      <p:sp>
        <p:nvSpPr>
          <p:cNvPr id="1759" name="Shape 175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60" name="Shape 1760"/>
          <p:cNvSpPr txBox="1"/>
          <p:nvPr>
            <p:ph idx="1" type="body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Template over datatype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761" name="Shape 1761"/>
          <p:cNvPicPr preferRelativeResize="0"/>
          <p:nvPr/>
        </p:nvPicPr>
        <p:blipFill rotWithShape="1">
          <a:blip r:embed="rId3">
            <a:alphaModFix/>
          </a:blip>
          <a:srcRect b="0" l="0" r="0" t="45896"/>
          <a:stretch/>
        </p:blipFill>
        <p:spPr>
          <a:xfrm>
            <a:off x="4260497" y="53574"/>
            <a:ext cx="46716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Shape 1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Shape 17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Shape 1764"/>
          <p:cNvSpPr txBox="1"/>
          <p:nvPr/>
        </p:nvSpPr>
        <p:spPr>
          <a:xfrm>
            <a:off x="4164175" y="4354425"/>
            <a:ext cx="38367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</a:p>
        </p:txBody>
      </p:sp>
      <p:sp>
        <p:nvSpPr>
          <p:cNvPr id="1765" name="Shape 1765"/>
          <p:cNvSpPr/>
          <p:nvPr/>
        </p:nvSpPr>
        <p:spPr>
          <a:xfrm>
            <a:off x="4551700" y="38200"/>
            <a:ext cx="1576499" cy="2942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66" name="Shape 1766"/>
          <p:cNvCxnSpPr>
            <a:endCxn id="1765" idx="1"/>
          </p:cNvCxnSpPr>
          <p:nvPr/>
        </p:nvCxnSpPr>
        <p:spPr>
          <a:xfrm flipH="1" rot="10800000">
            <a:off x="3422800" y="185349"/>
            <a:ext cx="1128900" cy="1883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Blobs</a:t>
            </a:r>
          </a:p>
        </p:txBody>
      </p:sp>
      <p:sp>
        <p:nvSpPr>
          <p:cNvPr id="1772" name="Shape 177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73" name="Shape 1773"/>
          <p:cNvPicPr preferRelativeResize="0"/>
          <p:nvPr/>
        </p:nvPicPr>
        <p:blipFill rotWithShape="1">
          <a:blip r:embed="rId3">
            <a:alphaModFix/>
          </a:blip>
          <a:srcRect b="0" l="0" r="0" t="45896"/>
          <a:stretch/>
        </p:blipFill>
        <p:spPr>
          <a:xfrm>
            <a:off x="4260497" y="53574"/>
            <a:ext cx="46716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Shape 17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Shape 1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Shape 1776"/>
          <p:cNvSpPr txBox="1"/>
          <p:nvPr/>
        </p:nvSpPr>
        <p:spPr>
          <a:xfrm>
            <a:off x="4164175" y="4354425"/>
            <a:ext cx="38367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</a:p>
        </p:txBody>
      </p:sp>
      <p:sp>
        <p:nvSpPr>
          <p:cNvPr id="1777" name="Shape 1777"/>
          <p:cNvSpPr/>
          <p:nvPr/>
        </p:nvSpPr>
        <p:spPr>
          <a:xfrm>
            <a:off x="4557025" y="3285000"/>
            <a:ext cx="2339099" cy="49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78" name="Shape 1778"/>
          <p:cNvCxnSpPr>
            <a:endCxn id="1777" idx="1"/>
          </p:cNvCxnSpPr>
          <p:nvPr/>
        </p:nvCxnSpPr>
        <p:spPr>
          <a:xfrm>
            <a:off x="3363925" y="3073050"/>
            <a:ext cx="1193100" cy="460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9" name="Shape 1779"/>
          <p:cNvSpPr txBox="1"/>
          <p:nvPr>
            <p:ph idx="1" type="body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Template over datatype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Two parallel tensors: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data</a:t>
            </a:r>
            <a:r>
              <a:rPr lang="en" sz="2000"/>
              <a:t>: values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diffs</a:t>
            </a:r>
            <a:r>
              <a:rPr lang="en" sz="2000"/>
              <a:t>: gradients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Blobs</a:t>
            </a:r>
          </a:p>
        </p:txBody>
      </p:sp>
      <p:sp>
        <p:nvSpPr>
          <p:cNvPr id="1785" name="Shape 17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86" name="Shape 1786"/>
          <p:cNvSpPr txBox="1"/>
          <p:nvPr>
            <p:ph idx="1" type="body"/>
          </p:nvPr>
        </p:nvSpPr>
        <p:spPr>
          <a:xfrm>
            <a:off x="457200" y="958500"/>
            <a:ext cx="3509100" cy="36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>
                <a:solidFill>
                  <a:schemeClr val="dk1"/>
                </a:solidFill>
              </a:rPr>
              <a:t>N-dimensional array for storing activations and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Template over datatype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Two parallel tensors: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data</a:t>
            </a:r>
            <a:r>
              <a:rPr lang="en" sz="2000"/>
              <a:t>: values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diffs</a:t>
            </a:r>
            <a:r>
              <a:rPr lang="en" sz="2000"/>
              <a:t>: gradients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Stores CPU / GPU versions of each tensor</a:t>
            </a:r>
          </a:p>
        </p:txBody>
      </p:sp>
      <p:pic>
        <p:nvPicPr>
          <p:cNvPr id="1787" name="Shape 1787"/>
          <p:cNvPicPr preferRelativeResize="0"/>
          <p:nvPr/>
        </p:nvPicPr>
        <p:blipFill rotWithShape="1">
          <a:blip r:embed="rId3">
            <a:alphaModFix/>
          </a:blip>
          <a:srcRect b="0" l="0" r="0" t="45896"/>
          <a:stretch/>
        </p:blipFill>
        <p:spPr>
          <a:xfrm>
            <a:off x="4260497" y="53574"/>
            <a:ext cx="4671649" cy="15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Shape 1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23" y="1712299"/>
            <a:ext cx="2448100" cy="142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Shape 17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725" y="3281829"/>
            <a:ext cx="3077099" cy="11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Shape 1790"/>
          <p:cNvSpPr txBox="1"/>
          <p:nvPr/>
        </p:nvSpPr>
        <p:spPr>
          <a:xfrm>
            <a:off x="4164175" y="4354425"/>
            <a:ext cx="38367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https://github.com/BVLC/caffe/blob/master/include/caffe/blob.hpp</a:t>
            </a:r>
            <a:r>
              <a:rPr lang="en" sz="1000"/>
              <a:t> </a:t>
            </a:r>
          </a:p>
        </p:txBody>
      </p:sp>
      <p:sp>
        <p:nvSpPr>
          <p:cNvPr id="1791" name="Shape 1791"/>
          <p:cNvSpPr/>
          <p:nvPr/>
        </p:nvSpPr>
        <p:spPr>
          <a:xfrm>
            <a:off x="4627900" y="1638400"/>
            <a:ext cx="2339099" cy="156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92" name="Shape 1792"/>
          <p:cNvCxnSpPr>
            <a:endCxn id="1791" idx="1"/>
          </p:cNvCxnSpPr>
          <p:nvPr/>
        </p:nvCxnSpPr>
        <p:spPr>
          <a:xfrm flipH="1" rot="10800000">
            <a:off x="3481900" y="2421400"/>
            <a:ext cx="1146000" cy="1360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798" name="Shape 179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99" name="Shape 1799"/>
          <p:cNvSpPr txBox="1"/>
          <p:nvPr>
            <p:ph idx="1" type="body"/>
          </p:nvPr>
        </p:nvSpPr>
        <p:spPr>
          <a:xfrm>
            <a:off x="457200" y="895350"/>
            <a:ext cx="32963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 small unit of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00" name="Shape 1800"/>
          <p:cNvSpPr txBox="1"/>
          <p:nvPr/>
        </p:nvSpPr>
        <p:spPr>
          <a:xfrm>
            <a:off x="41641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</a:p>
        </p:txBody>
      </p:sp>
      <p:pic>
        <p:nvPicPr>
          <p:cNvPr id="1801" name="Shape 1801"/>
          <p:cNvPicPr preferRelativeResize="0"/>
          <p:nvPr/>
        </p:nvPicPr>
        <p:blipFill rotWithShape="1">
          <a:blip r:embed="rId4">
            <a:alphaModFix/>
          </a:blip>
          <a:srcRect b="0" l="0" r="0" t="77839"/>
          <a:stretch/>
        </p:blipFill>
        <p:spPr>
          <a:xfrm>
            <a:off x="3995308" y="234058"/>
            <a:ext cx="485867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Shape 18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808" name="Shape 180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09" name="Shape 1809"/>
          <p:cNvSpPr txBox="1"/>
          <p:nvPr>
            <p:ph idx="1" type="body"/>
          </p:nvPr>
        </p:nvSpPr>
        <p:spPr>
          <a:xfrm>
            <a:off x="457200" y="895350"/>
            <a:ext cx="32963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 small unit of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Forward</a:t>
            </a:r>
            <a:r>
              <a:rPr lang="en" sz="2000"/>
              <a:t>: Use “bottom” data to compute “top”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10" name="Shape 1810"/>
          <p:cNvSpPr txBox="1"/>
          <p:nvPr/>
        </p:nvSpPr>
        <p:spPr>
          <a:xfrm>
            <a:off x="41641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</a:p>
        </p:txBody>
      </p:sp>
      <p:pic>
        <p:nvPicPr>
          <p:cNvPr id="1811" name="Shape 1811"/>
          <p:cNvPicPr preferRelativeResize="0"/>
          <p:nvPr/>
        </p:nvPicPr>
        <p:blipFill rotWithShape="1">
          <a:blip r:embed="rId4">
            <a:alphaModFix/>
          </a:blip>
          <a:srcRect b="0" l="0" r="0" t="77839"/>
          <a:stretch/>
        </p:blipFill>
        <p:spPr>
          <a:xfrm>
            <a:off x="3995308" y="234058"/>
            <a:ext cx="485867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356466" y="628350"/>
            <a:ext cx="3142199" cy="156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14" name="Shape 1814"/>
          <p:cNvCxnSpPr/>
          <p:nvPr/>
        </p:nvCxnSpPr>
        <p:spPr>
          <a:xfrm flipH="1" rot="10800000">
            <a:off x="3576500" y="1738350"/>
            <a:ext cx="673500" cy="455999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820" name="Shape 182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21" name="Shape 1821"/>
          <p:cNvSpPr txBox="1"/>
          <p:nvPr>
            <p:ph idx="1" type="body"/>
          </p:nvPr>
        </p:nvSpPr>
        <p:spPr>
          <a:xfrm>
            <a:off x="457200" y="895350"/>
            <a:ext cx="32963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 small unit of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Forward</a:t>
            </a:r>
            <a:r>
              <a:rPr lang="en" sz="2000"/>
              <a:t>: Use “bottom” data to compute “top”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Backward</a:t>
            </a:r>
            <a:r>
              <a:rPr lang="en" sz="2000"/>
              <a:t>: Use “top” diffs to compute “bottom” diffs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22" name="Shape 1822"/>
          <p:cNvSpPr txBox="1"/>
          <p:nvPr/>
        </p:nvSpPr>
        <p:spPr>
          <a:xfrm>
            <a:off x="41641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</a:p>
        </p:txBody>
      </p:sp>
      <p:pic>
        <p:nvPicPr>
          <p:cNvPr id="1823" name="Shape 1823"/>
          <p:cNvPicPr preferRelativeResize="0"/>
          <p:nvPr/>
        </p:nvPicPr>
        <p:blipFill rotWithShape="1">
          <a:blip r:embed="rId4">
            <a:alphaModFix/>
          </a:blip>
          <a:srcRect b="0" l="0" r="0" t="77839"/>
          <a:stretch/>
        </p:blipFill>
        <p:spPr>
          <a:xfrm>
            <a:off x="3995308" y="234058"/>
            <a:ext cx="485867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Shape 18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Shape 1825"/>
          <p:cNvSpPr/>
          <p:nvPr/>
        </p:nvSpPr>
        <p:spPr>
          <a:xfrm>
            <a:off x="4356475" y="2152350"/>
            <a:ext cx="3874799" cy="225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26" name="Shape 1826"/>
          <p:cNvCxnSpPr>
            <a:endCxn id="1825" idx="1"/>
          </p:cNvCxnSpPr>
          <p:nvPr/>
        </p:nvCxnSpPr>
        <p:spPr>
          <a:xfrm flipH="1" rot="10800000">
            <a:off x="3127675" y="3280200"/>
            <a:ext cx="1228800" cy="100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7" name="Shape 207"/>
          <p:cNvSpPr txBox="1"/>
          <p:nvPr/>
        </p:nvSpPr>
        <p:spPr>
          <a:xfrm>
            <a:off x="76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Caffe Step 2: Define Net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44982" l="0" r="0" t="0"/>
          <a:stretch/>
        </p:blipFill>
        <p:spPr>
          <a:xfrm>
            <a:off x="838200" y="731461"/>
            <a:ext cx="4763850" cy="37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57601" t="55017"/>
          <a:stretch/>
        </p:blipFill>
        <p:spPr>
          <a:xfrm>
            <a:off x="6078650" y="1001550"/>
            <a:ext cx="2275024" cy="34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000850" y="935386"/>
            <a:ext cx="2033999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Layers and Blobs often have same name!</a:t>
            </a:r>
          </a:p>
        </p:txBody>
      </p:sp>
      <p:cxnSp>
        <p:nvCxnSpPr>
          <p:cNvPr id="211" name="Shape 211"/>
          <p:cNvCxnSpPr/>
          <p:nvPr/>
        </p:nvCxnSpPr>
        <p:spPr>
          <a:xfrm rot="10800000">
            <a:off x="2133850" y="1129886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2" name="Shape 212"/>
          <p:cNvCxnSpPr/>
          <p:nvPr/>
        </p:nvCxnSpPr>
        <p:spPr>
          <a:xfrm rot="10800000">
            <a:off x="2133850" y="1453811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" name="Shape 213"/>
          <p:cNvSpPr txBox="1"/>
          <p:nvPr/>
        </p:nvSpPr>
        <p:spPr>
          <a:xfrm>
            <a:off x="3038800" y="3234286"/>
            <a:ext cx="18870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 rates (weight + bias)</a:t>
            </a:r>
          </a:p>
        </p:txBody>
      </p:sp>
      <p:cxnSp>
        <p:nvCxnSpPr>
          <p:cNvPr id="214" name="Shape 214"/>
          <p:cNvCxnSpPr>
            <a:stCxn id="213" idx="1"/>
          </p:cNvCxnSpPr>
          <p:nvPr/>
        </p:nvCxnSpPr>
        <p:spPr>
          <a:xfrm flipH="1">
            <a:off x="2059300" y="3587536"/>
            <a:ext cx="979500" cy="39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5" name="Shape 215"/>
          <p:cNvSpPr txBox="1"/>
          <p:nvPr/>
        </p:nvSpPr>
        <p:spPr>
          <a:xfrm>
            <a:off x="3038800" y="3968861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Regularization (weight + bias)</a:t>
            </a:r>
          </a:p>
        </p:txBody>
      </p:sp>
      <p:cxnSp>
        <p:nvCxnSpPr>
          <p:cNvPr id="216" name="Shape 216"/>
          <p:cNvCxnSpPr>
            <a:stCxn id="215" idx="1"/>
          </p:cNvCxnSpPr>
          <p:nvPr/>
        </p:nvCxnSpPr>
        <p:spPr>
          <a:xfrm flipH="1">
            <a:off x="2342800" y="4252811"/>
            <a:ext cx="696000" cy="76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" name="Shape 217"/>
          <p:cNvSpPr txBox="1"/>
          <p:nvPr/>
        </p:nvSpPr>
        <p:spPr>
          <a:xfrm>
            <a:off x="6328325" y="122125"/>
            <a:ext cx="2367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Number of output classes</a:t>
            </a:r>
          </a:p>
        </p:txBody>
      </p:sp>
      <p:cxnSp>
        <p:nvCxnSpPr>
          <p:cNvPr id="218" name="Shape 218"/>
          <p:cNvCxnSpPr>
            <a:stCxn id="217" idx="2"/>
          </p:cNvCxnSpPr>
          <p:nvPr/>
        </p:nvCxnSpPr>
        <p:spPr>
          <a:xfrm>
            <a:off x="7512275" y="690025"/>
            <a:ext cx="126900" cy="509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832" name="Shape 183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33" name="Shape 1833"/>
          <p:cNvSpPr txBox="1"/>
          <p:nvPr>
            <p:ph idx="1" type="body"/>
          </p:nvPr>
        </p:nvSpPr>
        <p:spPr>
          <a:xfrm>
            <a:off x="457200" y="895350"/>
            <a:ext cx="32963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 small unit of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Forward</a:t>
            </a:r>
            <a:r>
              <a:rPr lang="en" sz="2000"/>
              <a:t>: Use “bottom” data to compute “top”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Backward</a:t>
            </a:r>
            <a:r>
              <a:rPr lang="en" sz="2000"/>
              <a:t>: Use “top” diffs to compute “bottom” diffs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Separate </a:t>
            </a:r>
            <a:r>
              <a:rPr b="1" lang="en" sz="2000">
                <a:solidFill>
                  <a:srgbClr val="FF0000"/>
                </a:solidFill>
              </a:rPr>
              <a:t>CPU</a:t>
            </a:r>
            <a:r>
              <a:rPr lang="en" sz="2000"/>
              <a:t> / </a:t>
            </a:r>
            <a:r>
              <a:rPr b="1" lang="en" sz="2000">
                <a:solidFill>
                  <a:srgbClr val="0000FF"/>
                </a:solidFill>
              </a:rPr>
              <a:t>GPU</a:t>
            </a:r>
            <a:r>
              <a:rPr lang="en" sz="2000"/>
              <a:t> implementations</a:t>
            </a:r>
          </a:p>
        </p:txBody>
      </p:sp>
      <p:sp>
        <p:nvSpPr>
          <p:cNvPr id="1834" name="Shape 1834"/>
          <p:cNvSpPr txBox="1"/>
          <p:nvPr/>
        </p:nvSpPr>
        <p:spPr>
          <a:xfrm>
            <a:off x="41641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https://github.com/BVLC/caffe/blob/master/include/caffe/layer.hpp</a:t>
            </a:r>
            <a:r>
              <a:rPr lang="en" sz="1000"/>
              <a:t> 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4">
            <a:alphaModFix/>
          </a:blip>
          <a:srcRect b="0" l="0" r="0" t="77839"/>
          <a:stretch/>
        </p:blipFill>
        <p:spPr>
          <a:xfrm>
            <a:off x="3995308" y="234058"/>
            <a:ext cx="485867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Shape 18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775" y="704538"/>
            <a:ext cx="4161598" cy="36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Shape 1837"/>
          <p:cNvSpPr/>
          <p:nvPr/>
        </p:nvSpPr>
        <p:spPr>
          <a:xfrm>
            <a:off x="4356475" y="2701603"/>
            <a:ext cx="3874799" cy="35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8" name="Shape 1838"/>
          <p:cNvSpPr/>
          <p:nvPr/>
        </p:nvSpPr>
        <p:spPr>
          <a:xfrm>
            <a:off x="4307575" y="639463"/>
            <a:ext cx="3191099" cy="435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9" name="Shape 1839"/>
          <p:cNvSpPr/>
          <p:nvPr/>
        </p:nvSpPr>
        <p:spPr>
          <a:xfrm>
            <a:off x="4356475" y="3640275"/>
            <a:ext cx="3874799" cy="726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/>
        </p:nvSpPr>
        <p:spPr>
          <a:xfrm>
            <a:off x="4307575" y="1143217"/>
            <a:ext cx="3191099" cy="1042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846" name="Shape 18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47" name="Shape 1847"/>
          <p:cNvSpPr txBox="1"/>
          <p:nvPr>
            <p:ph idx="1" type="body"/>
          </p:nvPr>
        </p:nvSpPr>
        <p:spPr>
          <a:xfrm>
            <a:off x="115000" y="895350"/>
            <a:ext cx="40874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Tons of different layer types: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B45F0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</p:txBody>
      </p:sp>
      <p:sp>
        <p:nvSpPr>
          <p:cNvPr id="1848" name="Shape 1848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https://github.com/BVLC/caffe/tree/master/src/caffe/layers</a:t>
            </a:r>
            <a:r>
              <a:rPr lang="en" sz="1000"/>
              <a:t> </a:t>
            </a:r>
          </a:p>
        </p:txBody>
      </p:sp>
      <p:pic>
        <p:nvPicPr>
          <p:cNvPr id="1849" name="Shape 1849"/>
          <p:cNvPicPr preferRelativeResize="0"/>
          <p:nvPr/>
        </p:nvPicPr>
        <p:blipFill rotWithShape="1">
          <a:blip r:embed="rId4">
            <a:alphaModFix/>
          </a:blip>
          <a:srcRect b="52709" l="0" r="30881" t="0"/>
          <a:stretch/>
        </p:blipFill>
        <p:spPr>
          <a:xfrm>
            <a:off x="4376275" y="85825"/>
            <a:ext cx="4665199" cy="27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 rotWithShape="1">
          <a:blip r:embed="rId4">
            <a:alphaModFix/>
          </a:blip>
          <a:srcRect b="0" l="0" r="30881" t="84958"/>
          <a:stretch/>
        </p:blipFill>
        <p:spPr>
          <a:xfrm>
            <a:off x="4376275" y="3178350"/>
            <a:ext cx="4870675" cy="90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4392775" y="2601825"/>
            <a:ext cx="668700" cy="6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...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Layer</a:t>
            </a:r>
          </a:p>
        </p:txBody>
      </p:sp>
      <p:sp>
        <p:nvSpPr>
          <p:cNvPr id="1857" name="Shape 185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58" name="Shape 1858"/>
          <p:cNvSpPr txBox="1"/>
          <p:nvPr>
            <p:ph idx="1" type="body"/>
          </p:nvPr>
        </p:nvSpPr>
        <p:spPr>
          <a:xfrm>
            <a:off x="115000" y="895350"/>
            <a:ext cx="4087499" cy="370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Tons of different layer types:</a:t>
            </a:r>
          </a:p>
          <a:p>
            <a:pPr indent="-355600" lvl="1" marL="9144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en" sz="2000">
                <a:solidFill>
                  <a:srgbClr val="FF0000"/>
                </a:solidFill>
              </a:rPr>
              <a:t>batch norm</a:t>
            </a:r>
          </a:p>
          <a:p>
            <a:pPr indent="-355600" lvl="1" marL="914400" rtl="0">
              <a:spcBef>
                <a:spcPts val="0"/>
              </a:spcBef>
              <a:buClr>
                <a:srgbClr val="0000FF"/>
              </a:buClr>
              <a:buSzPct val="100000"/>
            </a:pPr>
            <a:r>
              <a:rPr b="1" lang="en" sz="2000">
                <a:solidFill>
                  <a:srgbClr val="0000FF"/>
                </a:solidFill>
              </a:rPr>
              <a:t>convolution</a:t>
            </a:r>
          </a:p>
          <a:p>
            <a:pPr indent="-355600" lvl="1" marL="914400" rtl="0">
              <a:spcBef>
                <a:spcPts val="0"/>
              </a:spcBef>
              <a:buClr>
                <a:srgbClr val="B45F06"/>
              </a:buClr>
              <a:buSzPct val="100000"/>
            </a:pPr>
            <a:r>
              <a:rPr b="1" lang="en" sz="2000">
                <a:solidFill>
                  <a:srgbClr val="B45F06"/>
                </a:solidFill>
              </a:rPr>
              <a:t>cuDNN convolution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B45F06"/>
              </a:solidFill>
            </a:endParaRP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.cpp: </a:t>
            </a:r>
            <a:r>
              <a:rPr lang="en" sz="2000"/>
              <a:t>CPU implementation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.cu</a:t>
            </a:r>
            <a:r>
              <a:rPr lang="en" sz="2000"/>
              <a:t>: GPU implementation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B45F0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</p:txBody>
      </p:sp>
      <p:sp>
        <p:nvSpPr>
          <p:cNvPr id="1859" name="Shape 1859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https://github.com/BVLC/caffe/tree/master/src/caffe/layers</a:t>
            </a:r>
            <a:r>
              <a:rPr lang="en" sz="1000"/>
              <a:t> </a:t>
            </a:r>
          </a:p>
        </p:txBody>
      </p:sp>
      <p:pic>
        <p:nvPicPr>
          <p:cNvPr id="1860" name="Shape 1860"/>
          <p:cNvPicPr preferRelativeResize="0"/>
          <p:nvPr/>
        </p:nvPicPr>
        <p:blipFill rotWithShape="1">
          <a:blip r:embed="rId4">
            <a:alphaModFix/>
          </a:blip>
          <a:srcRect b="52709" l="0" r="30881" t="0"/>
          <a:stretch/>
        </p:blipFill>
        <p:spPr>
          <a:xfrm>
            <a:off x="4376275" y="85825"/>
            <a:ext cx="4665199" cy="27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Shape 1861"/>
          <p:cNvPicPr preferRelativeResize="0"/>
          <p:nvPr/>
        </p:nvPicPr>
        <p:blipFill rotWithShape="1">
          <a:blip r:embed="rId4">
            <a:alphaModFix/>
          </a:blip>
          <a:srcRect b="0" l="0" r="30881" t="84958"/>
          <a:stretch/>
        </p:blipFill>
        <p:spPr>
          <a:xfrm>
            <a:off x="4376275" y="3178350"/>
            <a:ext cx="4870675" cy="909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Shape 1862"/>
          <p:cNvSpPr txBox="1"/>
          <p:nvPr/>
        </p:nvSpPr>
        <p:spPr>
          <a:xfrm>
            <a:off x="4392775" y="2601825"/>
            <a:ext cx="668700" cy="6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...</a:t>
            </a:r>
          </a:p>
        </p:txBody>
      </p:sp>
      <p:sp>
        <p:nvSpPr>
          <p:cNvPr id="1863" name="Shape 1863"/>
          <p:cNvSpPr/>
          <p:nvPr/>
        </p:nvSpPr>
        <p:spPr>
          <a:xfrm>
            <a:off x="4383775" y="2427505"/>
            <a:ext cx="3191099" cy="435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4" name="Shape 1864"/>
          <p:cNvSpPr/>
          <p:nvPr/>
        </p:nvSpPr>
        <p:spPr>
          <a:xfrm>
            <a:off x="4383775" y="3201983"/>
            <a:ext cx="3191099" cy="435599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/>
          <p:nvPr/>
        </p:nvSpPr>
        <p:spPr>
          <a:xfrm>
            <a:off x="4383775" y="3687875"/>
            <a:ext cx="3191099" cy="435599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Net</a:t>
            </a:r>
          </a:p>
        </p:txBody>
      </p:sp>
      <p:sp>
        <p:nvSpPr>
          <p:cNvPr id="1871" name="Shape 1871"/>
          <p:cNvSpPr txBox="1"/>
          <p:nvPr>
            <p:ph idx="1" type="body"/>
          </p:nvPr>
        </p:nvSpPr>
        <p:spPr>
          <a:xfrm>
            <a:off x="457200" y="1200150"/>
            <a:ext cx="3792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Collects layers into a DAG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Run all or part of the net </a:t>
            </a:r>
            <a:r>
              <a:rPr b="1" lang="en" sz="2000">
                <a:solidFill>
                  <a:srgbClr val="FF0000"/>
                </a:solidFill>
              </a:rPr>
              <a:t>forward</a:t>
            </a:r>
            <a:r>
              <a:rPr lang="en" sz="2000"/>
              <a:t> and </a:t>
            </a:r>
            <a:r>
              <a:rPr b="1" lang="en" sz="2000">
                <a:solidFill>
                  <a:srgbClr val="0000FF"/>
                </a:solidFill>
              </a:rPr>
              <a:t>backward</a:t>
            </a:r>
          </a:p>
        </p:txBody>
      </p:sp>
      <p:sp>
        <p:nvSpPr>
          <p:cNvPr id="1872" name="Shape 187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73" name="Shape 1873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https://github.com/BVLC/caffe/blob/master/include/caffe/net.hpp</a:t>
            </a:r>
            <a:r>
              <a:rPr lang="en" sz="1000"/>
              <a:t> </a:t>
            </a:r>
          </a:p>
        </p:txBody>
      </p:sp>
      <p:pic>
        <p:nvPicPr>
          <p:cNvPr id="1874" name="Shape 1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62" y="118440"/>
            <a:ext cx="4522625" cy="103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Shape 18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875" y="1283124"/>
            <a:ext cx="4161600" cy="170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Shape 18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0875" y="3096442"/>
            <a:ext cx="4395574" cy="11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/>
          <p:nvPr/>
        </p:nvSpPr>
        <p:spPr>
          <a:xfrm>
            <a:off x="4700400" y="2198900"/>
            <a:ext cx="3792599" cy="85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8" name="Shape 1878"/>
          <p:cNvSpPr/>
          <p:nvPr/>
        </p:nvSpPr>
        <p:spPr>
          <a:xfrm>
            <a:off x="4700400" y="3734775"/>
            <a:ext cx="3792599" cy="541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Solver</a:t>
            </a:r>
          </a:p>
        </p:txBody>
      </p:sp>
      <p:sp>
        <p:nvSpPr>
          <p:cNvPr id="1884" name="Shape 1884"/>
          <p:cNvSpPr txBox="1"/>
          <p:nvPr>
            <p:ph idx="1" type="body"/>
          </p:nvPr>
        </p:nvSpPr>
        <p:spPr>
          <a:xfrm>
            <a:off x="457200" y="1200150"/>
            <a:ext cx="3792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85" name="Shape 18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86" name="Shape 1886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</a:p>
        </p:txBody>
      </p:sp>
      <p:pic>
        <p:nvPicPr>
          <p:cNvPr id="1887" name="Shape 1887"/>
          <p:cNvPicPr preferRelativeResize="0"/>
          <p:nvPr/>
        </p:nvPicPr>
        <p:blipFill rotWithShape="1">
          <a:blip r:embed="rId4">
            <a:alphaModFix/>
          </a:blip>
          <a:srcRect b="88869" l="0" r="0" t="0"/>
          <a:stretch/>
        </p:blipFill>
        <p:spPr>
          <a:xfrm>
            <a:off x="4032075" y="129775"/>
            <a:ext cx="5111925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Shape 1888"/>
          <p:cNvPicPr preferRelativeResize="0"/>
          <p:nvPr/>
        </p:nvPicPr>
        <p:blipFill rotWithShape="1">
          <a:blip r:embed="rId4">
            <a:alphaModFix/>
          </a:blip>
          <a:srcRect b="0" l="0" r="0" t="51674"/>
          <a:stretch/>
        </p:blipFill>
        <p:spPr>
          <a:xfrm>
            <a:off x="4032075" y="637399"/>
            <a:ext cx="5111925" cy="19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Solver</a:t>
            </a:r>
          </a:p>
        </p:txBody>
      </p:sp>
      <p:sp>
        <p:nvSpPr>
          <p:cNvPr id="1894" name="Shape 1894"/>
          <p:cNvSpPr txBox="1"/>
          <p:nvPr>
            <p:ph idx="1" type="body"/>
          </p:nvPr>
        </p:nvSpPr>
        <p:spPr>
          <a:xfrm>
            <a:off x="457200" y="1200150"/>
            <a:ext cx="3792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Trains a Net by running it forward / backward, updating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95" name="Shape 18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96" name="Shape 1896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</a:p>
        </p:txBody>
      </p:sp>
      <p:pic>
        <p:nvPicPr>
          <p:cNvPr id="1897" name="Shape 1897"/>
          <p:cNvPicPr preferRelativeResize="0"/>
          <p:nvPr/>
        </p:nvPicPr>
        <p:blipFill rotWithShape="1">
          <a:blip r:embed="rId4">
            <a:alphaModFix/>
          </a:blip>
          <a:srcRect b="88869" l="0" r="0" t="0"/>
          <a:stretch/>
        </p:blipFill>
        <p:spPr>
          <a:xfrm>
            <a:off x="4032075" y="129775"/>
            <a:ext cx="5111925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Shape 1898"/>
          <p:cNvPicPr preferRelativeResize="0"/>
          <p:nvPr/>
        </p:nvPicPr>
        <p:blipFill rotWithShape="1">
          <a:blip r:embed="rId4">
            <a:alphaModFix/>
          </a:blip>
          <a:srcRect b="0" l="0" r="0" t="51674"/>
          <a:stretch/>
        </p:blipFill>
        <p:spPr>
          <a:xfrm>
            <a:off x="4032075" y="637399"/>
            <a:ext cx="5111925" cy="19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Shape 1899"/>
          <p:cNvSpPr/>
          <p:nvPr/>
        </p:nvSpPr>
        <p:spPr>
          <a:xfrm>
            <a:off x="4356475" y="552150"/>
            <a:ext cx="4635900" cy="81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00" name="Shape 1900"/>
          <p:cNvCxnSpPr/>
          <p:nvPr/>
        </p:nvCxnSpPr>
        <p:spPr>
          <a:xfrm flipH="1" rot="10800000">
            <a:off x="3235400" y="1419999"/>
            <a:ext cx="1093800" cy="491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Solver</a:t>
            </a:r>
          </a:p>
        </p:txBody>
      </p:sp>
      <p:sp>
        <p:nvSpPr>
          <p:cNvPr id="1906" name="Shape 1906"/>
          <p:cNvSpPr txBox="1"/>
          <p:nvPr>
            <p:ph idx="1" type="body"/>
          </p:nvPr>
        </p:nvSpPr>
        <p:spPr>
          <a:xfrm>
            <a:off x="457200" y="1200150"/>
            <a:ext cx="3792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Trains a Net by running it forward / backward, updating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Handles snapshotting, restoring from snapshots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907" name="Shape 190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08" name="Shape 1908"/>
          <p:cNvSpPr txBox="1"/>
          <p:nvPr/>
        </p:nvSpPr>
        <p:spPr>
          <a:xfrm>
            <a:off x="4621375" y="4354425"/>
            <a:ext cx="4161599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https://github.com/BVLC/caffe/blob/master/include/caffe/solver.hpp</a:t>
            </a:r>
            <a:r>
              <a:rPr lang="en" sz="1000"/>
              <a:t> </a:t>
            </a:r>
          </a:p>
        </p:txBody>
      </p:sp>
      <p:pic>
        <p:nvPicPr>
          <p:cNvPr id="1909" name="Shape 1909"/>
          <p:cNvPicPr preferRelativeResize="0"/>
          <p:nvPr/>
        </p:nvPicPr>
        <p:blipFill rotWithShape="1">
          <a:blip r:embed="rId4">
            <a:alphaModFix/>
          </a:blip>
          <a:srcRect b="88869" l="0" r="0" t="0"/>
          <a:stretch/>
        </p:blipFill>
        <p:spPr>
          <a:xfrm>
            <a:off x="4032075" y="129775"/>
            <a:ext cx="5111925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Shape 1910"/>
          <p:cNvPicPr preferRelativeResize="0"/>
          <p:nvPr/>
        </p:nvPicPr>
        <p:blipFill rotWithShape="1">
          <a:blip r:embed="rId4">
            <a:alphaModFix/>
          </a:blip>
          <a:srcRect b="0" l="0" r="0" t="51674"/>
          <a:stretch/>
        </p:blipFill>
        <p:spPr>
          <a:xfrm>
            <a:off x="4032075" y="637399"/>
            <a:ext cx="5111925" cy="19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Shape 1911"/>
          <p:cNvSpPr/>
          <p:nvPr/>
        </p:nvSpPr>
        <p:spPr>
          <a:xfrm>
            <a:off x="4356475" y="1314150"/>
            <a:ext cx="4635900" cy="13349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12" name="Shape 1912"/>
          <p:cNvCxnSpPr/>
          <p:nvPr/>
        </p:nvCxnSpPr>
        <p:spPr>
          <a:xfrm flipH="1" rot="10800000">
            <a:off x="3715125" y="2573424"/>
            <a:ext cx="555899" cy="190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Solver</a:t>
            </a:r>
          </a:p>
        </p:txBody>
      </p:sp>
      <p:sp>
        <p:nvSpPr>
          <p:cNvPr id="1918" name="Shape 1918"/>
          <p:cNvSpPr txBox="1"/>
          <p:nvPr>
            <p:ph idx="1" type="body"/>
          </p:nvPr>
        </p:nvSpPr>
        <p:spPr>
          <a:xfrm>
            <a:off x="457200" y="1200150"/>
            <a:ext cx="3792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Trains a Net by running it forward / backward, updating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Handles snapshotting, restoring from snapshots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Subclasses implement different update rules</a:t>
            </a:r>
          </a:p>
        </p:txBody>
      </p:sp>
      <p:sp>
        <p:nvSpPr>
          <p:cNvPr id="1919" name="Shape 191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20" name="Shape 1920"/>
          <p:cNvSpPr txBox="1"/>
          <p:nvPr/>
        </p:nvSpPr>
        <p:spPr>
          <a:xfrm>
            <a:off x="4621375" y="4354425"/>
            <a:ext cx="4487100" cy="3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https://github.com/BVLC/caffe/blob/master/include/caffe/sgd_solvers.hpp</a:t>
            </a:r>
            <a:r>
              <a:rPr lang="en" sz="1000"/>
              <a:t> </a:t>
            </a:r>
          </a:p>
        </p:txBody>
      </p:sp>
      <p:pic>
        <p:nvPicPr>
          <p:cNvPr id="1921" name="Shape 1921"/>
          <p:cNvPicPr preferRelativeResize="0"/>
          <p:nvPr/>
        </p:nvPicPr>
        <p:blipFill rotWithShape="1">
          <a:blip r:embed="rId4">
            <a:alphaModFix/>
          </a:blip>
          <a:srcRect b="88869" l="0" r="0" t="0"/>
          <a:stretch/>
        </p:blipFill>
        <p:spPr>
          <a:xfrm>
            <a:off x="4032075" y="129775"/>
            <a:ext cx="5111925" cy="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Shape 1922"/>
          <p:cNvPicPr preferRelativeResize="0"/>
          <p:nvPr/>
        </p:nvPicPr>
        <p:blipFill rotWithShape="1">
          <a:blip r:embed="rId4">
            <a:alphaModFix/>
          </a:blip>
          <a:srcRect b="0" l="0" r="0" t="51674"/>
          <a:stretch/>
        </p:blipFill>
        <p:spPr>
          <a:xfrm>
            <a:off x="4032075" y="637399"/>
            <a:ext cx="5111925" cy="196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3" name="Shape 1923"/>
          <p:cNvCxnSpPr/>
          <p:nvPr/>
        </p:nvCxnSpPr>
        <p:spPr>
          <a:xfrm flipH="1" rot="10800000">
            <a:off x="3486525" y="3716424"/>
            <a:ext cx="555899" cy="190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24" name="Shape 19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955" y="2831199"/>
            <a:ext cx="4380974" cy="4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Shape 19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8097" y="3349116"/>
            <a:ext cx="4522499" cy="45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Shape 19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45" y="3896466"/>
            <a:ext cx="4522499" cy="4561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Shape 1927"/>
          <p:cNvSpPr/>
          <p:nvPr/>
        </p:nvSpPr>
        <p:spPr>
          <a:xfrm>
            <a:off x="4127875" y="2685750"/>
            <a:ext cx="4731899" cy="172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4" name="Shape 224"/>
          <p:cNvSpPr txBox="1"/>
          <p:nvPr/>
        </p:nvSpPr>
        <p:spPr>
          <a:xfrm>
            <a:off x="76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Caffe Step 2: Define Net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44982" l="0" r="0" t="0"/>
          <a:stretch/>
        </p:blipFill>
        <p:spPr>
          <a:xfrm>
            <a:off x="838200" y="731461"/>
            <a:ext cx="4763850" cy="37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57601" t="55017"/>
          <a:stretch/>
        </p:blipFill>
        <p:spPr>
          <a:xfrm>
            <a:off x="6078650" y="1001550"/>
            <a:ext cx="2275024" cy="34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3000850" y="935386"/>
            <a:ext cx="2033999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Layers and Blobs often have same name!</a:t>
            </a:r>
          </a:p>
        </p:txBody>
      </p:sp>
      <p:cxnSp>
        <p:nvCxnSpPr>
          <p:cNvPr id="228" name="Shape 228"/>
          <p:cNvCxnSpPr/>
          <p:nvPr/>
        </p:nvCxnSpPr>
        <p:spPr>
          <a:xfrm rot="10800000">
            <a:off x="2133850" y="1129886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9" name="Shape 229"/>
          <p:cNvCxnSpPr/>
          <p:nvPr/>
        </p:nvCxnSpPr>
        <p:spPr>
          <a:xfrm rot="10800000">
            <a:off x="2133850" y="1453811"/>
            <a:ext cx="943199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0" name="Shape 230"/>
          <p:cNvSpPr txBox="1"/>
          <p:nvPr/>
        </p:nvSpPr>
        <p:spPr>
          <a:xfrm>
            <a:off x="3038800" y="3234286"/>
            <a:ext cx="18870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 rates (weight + bias)</a:t>
            </a:r>
          </a:p>
        </p:txBody>
      </p:sp>
      <p:cxnSp>
        <p:nvCxnSpPr>
          <p:cNvPr id="231" name="Shape 231"/>
          <p:cNvCxnSpPr>
            <a:stCxn id="230" idx="1"/>
          </p:cNvCxnSpPr>
          <p:nvPr/>
        </p:nvCxnSpPr>
        <p:spPr>
          <a:xfrm flipH="1">
            <a:off x="2059300" y="3587536"/>
            <a:ext cx="979500" cy="39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2" name="Shape 232"/>
          <p:cNvSpPr txBox="1"/>
          <p:nvPr/>
        </p:nvSpPr>
        <p:spPr>
          <a:xfrm>
            <a:off x="3038800" y="3968861"/>
            <a:ext cx="1887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Regularization (weight + bias)</a:t>
            </a:r>
          </a:p>
        </p:txBody>
      </p:sp>
      <p:cxnSp>
        <p:nvCxnSpPr>
          <p:cNvPr id="233" name="Shape 233"/>
          <p:cNvCxnSpPr>
            <a:stCxn id="232" idx="1"/>
          </p:cNvCxnSpPr>
          <p:nvPr/>
        </p:nvCxnSpPr>
        <p:spPr>
          <a:xfrm flipH="1">
            <a:off x="2342800" y="4252811"/>
            <a:ext cx="696000" cy="76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4" name="Shape 234"/>
          <p:cNvSpPr txBox="1"/>
          <p:nvPr/>
        </p:nvSpPr>
        <p:spPr>
          <a:xfrm>
            <a:off x="6328325" y="122125"/>
            <a:ext cx="2367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Number of output classes</a:t>
            </a:r>
          </a:p>
        </p:txBody>
      </p:sp>
      <p:cxnSp>
        <p:nvCxnSpPr>
          <p:cNvPr id="235" name="Shape 235"/>
          <p:cNvCxnSpPr>
            <a:stCxn id="234" idx="2"/>
          </p:cNvCxnSpPr>
          <p:nvPr/>
        </p:nvCxnSpPr>
        <p:spPr>
          <a:xfrm>
            <a:off x="7512275" y="690025"/>
            <a:ext cx="126900" cy="509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6" name="Shape 236"/>
          <p:cNvSpPr txBox="1"/>
          <p:nvPr/>
        </p:nvSpPr>
        <p:spPr>
          <a:xfrm>
            <a:off x="3150550" y="2340411"/>
            <a:ext cx="1887000" cy="70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Set these to 0 to freeze a layer</a:t>
            </a:r>
          </a:p>
        </p:txBody>
      </p:sp>
      <p:cxnSp>
        <p:nvCxnSpPr>
          <p:cNvPr id="237" name="Shape 237"/>
          <p:cNvCxnSpPr/>
          <p:nvPr/>
        </p:nvCxnSpPr>
        <p:spPr>
          <a:xfrm flipH="1">
            <a:off x="2026749" y="2710124"/>
            <a:ext cx="1153800" cy="1128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Caffe Step 2: Define Net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874" y="965287"/>
            <a:ext cx="2080474" cy="32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600" y="250024"/>
            <a:ext cx="2512375" cy="39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175225" y="4299275"/>
            <a:ext cx="5932799" cy="30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https://github.com/KaimingHe/deep-residual-networks/blob/master/prototxt/ResNet-152-deploy.prototxt</a:t>
            </a:r>
            <a:r>
              <a:rPr lang="en" sz="1000"/>
              <a:t> 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96925" y="1154500"/>
            <a:ext cx="3585599" cy="321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.prototxt can get ugly for big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ResNet-152 prototxt is 6775 lines long!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Not “compositional”; can’t easily define a residual block and reuse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Administrative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Milestones were due 2/17; looking at them this week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Assignment 3 due Wednesday 2/22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If you are using Terminal: BACK UP YOUR CODE!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3" name="Shape 253"/>
          <p:cNvSpPr txBox="1"/>
          <p:nvPr/>
        </p:nvSpPr>
        <p:spPr>
          <a:xfrm>
            <a:off x="6194475" y="1079150"/>
            <a:ext cx="2783099" cy="361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Modified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2: Define Net (finetuning)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52400" y="1078850"/>
            <a:ext cx="2783099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Original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173437" y="2174450"/>
            <a:ext cx="2783099" cy="14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Pretrained weights: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2" name="Shape 262"/>
          <p:cNvSpPr txBox="1"/>
          <p:nvPr/>
        </p:nvSpPr>
        <p:spPr>
          <a:xfrm>
            <a:off x="6194475" y="1079150"/>
            <a:ext cx="2783099" cy="361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Modified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2: Define Net (finetuning)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52400" y="1078850"/>
            <a:ext cx="2783099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Original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173437" y="2174450"/>
            <a:ext cx="2783099" cy="14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Pretrained weights: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</a:p>
        </p:txBody>
      </p:sp>
      <p:sp>
        <p:nvSpPr>
          <p:cNvPr id="266" name="Shape 266"/>
          <p:cNvSpPr/>
          <p:nvPr/>
        </p:nvSpPr>
        <p:spPr>
          <a:xfrm>
            <a:off x="1046350" y="1635075"/>
            <a:ext cx="752099" cy="283499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7073125" y="1635075"/>
            <a:ext cx="752099" cy="283499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291125" y="2572000"/>
            <a:ext cx="2441699" cy="490799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3217100" y="1133725"/>
            <a:ext cx="26957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Same name: weights copied</a:t>
            </a:r>
          </a:p>
        </p:txBody>
      </p:sp>
      <p:cxnSp>
        <p:nvCxnSpPr>
          <p:cNvPr id="270" name="Shape 270"/>
          <p:cNvCxnSpPr>
            <a:stCxn id="266" idx="3"/>
            <a:endCxn id="268" idx="1"/>
          </p:cNvCxnSpPr>
          <p:nvPr/>
        </p:nvCxnSpPr>
        <p:spPr>
          <a:xfrm>
            <a:off x="1798449" y="1776824"/>
            <a:ext cx="1492799" cy="1040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1" name="Shape 271"/>
          <p:cNvCxnSpPr>
            <a:stCxn id="268" idx="3"/>
            <a:endCxn id="267" idx="1"/>
          </p:cNvCxnSpPr>
          <p:nvPr/>
        </p:nvCxnSpPr>
        <p:spPr>
          <a:xfrm flipH="1" rot="10800000">
            <a:off x="5732824" y="1776699"/>
            <a:ext cx="1340400" cy="1040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7" name="Shape 277"/>
          <p:cNvSpPr txBox="1"/>
          <p:nvPr/>
        </p:nvSpPr>
        <p:spPr>
          <a:xfrm>
            <a:off x="6194475" y="1079150"/>
            <a:ext cx="2783099" cy="361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Modified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"my-fc8"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2: Define Net (finetuning)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52400" y="1078850"/>
            <a:ext cx="2783099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Original prototxt: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"fc7"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4096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[... ReLU, Dropout]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name: "fc8"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type: "InnerProduct"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1000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3173437" y="2174450"/>
            <a:ext cx="2783099" cy="1427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00"/>
                </a:solidFill>
              </a:rPr>
              <a:t>Pretrained weights: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“fc7.bias”: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“fc8.weight”: [values]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“fc8.bias”: [values]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217100" y="1133725"/>
            <a:ext cx="26957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Same name: weights copied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124587" y="3705625"/>
            <a:ext cx="2862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Different name: weights reinitialized</a:t>
            </a:r>
          </a:p>
        </p:txBody>
      </p:sp>
      <p:sp>
        <p:nvSpPr>
          <p:cNvPr id="283" name="Shape 283"/>
          <p:cNvSpPr/>
          <p:nvPr/>
        </p:nvSpPr>
        <p:spPr>
          <a:xfrm>
            <a:off x="1046350" y="3318650"/>
            <a:ext cx="752099" cy="283499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073125" y="3318650"/>
            <a:ext cx="1013700" cy="283499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291125" y="3016175"/>
            <a:ext cx="2441699" cy="490799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6" name="Shape 286"/>
          <p:cNvCxnSpPr>
            <a:stCxn id="283" idx="3"/>
            <a:endCxn id="285" idx="1"/>
          </p:cNvCxnSpPr>
          <p:nvPr/>
        </p:nvCxnSpPr>
        <p:spPr>
          <a:xfrm flipH="1" rot="10800000">
            <a:off x="1798449" y="3261499"/>
            <a:ext cx="1492799" cy="198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2" name="Shape 29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Caffe Step 3: </a:t>
            </a:r>
            <a:r>
              <a:rPr b="1" lang="en" sz="3600">
                <a:solidFill>
                  <a:srgbClr val="000000"/>
                </a:solidFill>
              </a:rPr>
              <a:t>Define Solver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0" y="1047750"/>
            <a:ext cx="48261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Write a prototxt file defining a </a:t>
            </a:r>
            <a:r>
              <a:rPr lang="en" sz="2000" u="sng">
                <a:solidFill>
                  <a:srgbClr val="1155CC"/>
                </a:solidFill>
                <a:hlinkClick r:id="rId3"/>
              </a:rPr>
              <a:t>SolverParameter</a:t>
            </a: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If finetuning, copy existing solver.prototxt file</a:t>
            </a:r>
          </a:p>
          <a:p>
            <a:pPr indent="-3556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Change net to be your net</a:t>
            </a:r>
          </a:p>
          <a:p>
            <a:pPr indent="-3556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Change snapshot_prefix to your output</a:t>
            </a:r>
          </a:p>
          <a:p>
            <a:pPr indent="-3556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Reduce base learning rate (divide by 100)</a:t>
            </a:r>
          </a:p>
          <a:p>
            <a:pPr indent="-3556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000">
                <a:solidFill>
                  <a:srgbClr val="000000"/>
                </a:solidFill>
              </a:rPr>
              <a:t>Maybe change max_iter and snapshot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950" y="1340975"/>
            <a:ext cx="4581050" cy="236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 Step 4: Train!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2" name="Shape 302"/>
          <p:cNvSpPr txBox="1"/>
          <p:nvPr/>
        </p:nvSpPr>
        <p:spPr>
          <a:xfrm>
            <a:off x="30975" y="4290984"/>
            <a:ext cx="4381199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 Step 4: Train!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-gpu -1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for CPU mode</a:t>
            </a:r>
          </a:p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0" name="Shape 310"/>
          <p:cNvSpPr/>
          <p:nvPr/>
        </p:nvSpPr>
        <p:spPr>
          <a:xfrm>
            <a:off x="852450" y="1652325"/>
            <a:ext cx="1501799" cy="33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1" name="Shape 311"/>
          <p:cNvCxnSpPr>
            <a:endCxn id="310" idx="2"/>
          </p:cNvCxnSpPr>
          <p:nvPr/>
        </p:nvCxnSpPr>
        <p:spPr>
          <a:xfrm rot="10800000">
            <a:off x="1603349" y="1984125"/>
            <a:ext cx="0" cy="126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2" name="Shape 312"/>
          <p:cNvSpPr txBox="1"/>
          <p:nvPr/>
        </p:nvSpPr>
        <p:spPr>
          <a:xfrm>
            <a:off x="30975" y="4290984"/>
            <a:ext cx="4381199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 Step 4: Train!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./build/tools/caffe train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-gpu 0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-model path/to/trainval.prototxt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-solver path/to/solver.prototxt \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  -weights path/to/pretrained_weights.caffemodel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-gpu all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for multi-GPU data parallelism</a:t>
            </a: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0" name="Shape 320"/>
          <p:cNvSpPr/>
          <p:nvPr/>
        </p:nvSpPr>
        <p:spPr>
          <a:xfrm>
            <a:off x="852450" y="1652325"/>
            <a:ext cx="1501799" cy="33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1" name="Shape 321"/>
          <p:cNvCxnSpPr>
            <a:endCxn id="320" idx="2"/>
          </p:cNvCxnSpPr>
          <p:nvPr/>
        </p:nvCxnSpPr>
        <p:spPr>
          <a:xfrm rot="10800000">
            <a:off x="1603349" y="1984125"/>
            <a:ext cx="0" cy="126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2" name="Shape 322"/>
          <p:cNvSpPr txBox="1"/>
          <p:nvPr/>
        </p:nvSpPr>
        <p:spPr>
          <a:xfrm>
            <a:off x="30975" y="4290984"/>
            <a:ext cx="4381199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https://github.com/BVLC/caffe/blob/master/tools/caffe.cpp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Model Zoo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457200" y="1200150"/>
            <a:ext cx="38636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AlexNet, VGG, GoogLeNet, ResNet, </a:t>
            </a:r>
            <a:br>
              <a:rPr lang="en" sz="2400"/>
            </a:br>
            <a:r>
              <a:rPr lang="en" sz="2400"/>
              <a:t>plus others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125" y="1200150"/>
            <a:ext cx="4922727" cy="23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4312550" y="4116725"/>
            <a:ext cx="4173599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https://github.com/BVLC/caffe/wiki/Model-Zoo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Python Interface</a:t>
            </a: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8" name="Shape 338"/>
          <p:cNvSpPr txBox="1"/>
          <p:nvPr/>
        </p:nvSpPr>
        <p:spPr>
          <a:xfrm>
            <a:off x="457200" y="1200150"/>
            <a:ext cx="82296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/>
              <a:t>Not much documentation…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Read the code! Two most important files: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 u="sng">
                <a:solidFill>
                  <a:srgbClr val="1155CC"/>
                </a:solidFill>
                <a:hlinkClick r:id="rId3"/>
              </a:rPr>
              <a:t>caffe/python/caffe/_caffe.cpp</a:t>
            </a:r>
            <a:r>
              <a:rPr lang="en" sz="3000">
                <a:solidFill>
                  <a:srgbClr val="000000"/>
                </a:solidFill>
              </a:rPr>
              <a:t>: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Exports Blob, Layer, Net, and Solver classes</a:t>
            </a:r>
          </a:p>
          <a:p>
            <a:pPr indent="-4191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3000" u="sng">
                <a:solidFill>
                  <a:srgbClr val="1155CC"/>
                </a:solidFill>
                <a:hlinkClick r:id="rId4"/>
              </a:rPr>
              <a:t>caffe/python/caffe/pycaffe.py</a:t>
            </a:r>
          </a:p>
          <a:p>
            <a:pPr indent="-381000" lvl="1" marL="914400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Adds extra methods to Net class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Python Interface</a:t>
            </a:r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57200" y="1200150"/>
            <a:ext cx="8485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Good for: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Interfacing with numpy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Extract features: Run net forward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Compute gradients: Run net backward (DeepDream, etc)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Define layers in Python with numpy (CPU only)</a:t>
            </a: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Caffe</a:t>
            </a:r>
            <a:br>
              <a:rPr lang="en" sz="60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http://caffe.berkeleyvision.org</a:t>
            </a:r>
            <a:r>
              <a:rPr lang="en" sz="1600"/>
              <a:t> 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 Pros / Cons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Good for feedforward networks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Good for finetuning existing networks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Train models without writing any code!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Python interface is pretty useful!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(-) Need to write C++ / CUDA for new GPU layers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(-) Not good for recurrent networks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(-) Cumbersome for big networks (GoogLeNet, ResNet)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Torch</a:t>
            </a:r>
            <a:br>
              <a:rPr lang="en" sz="60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http://torch.ch</a:t>
            </a:r>
            <a:r>
              <a:rPr lang="en" sz="1600"/>
              <a:t> 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 Overview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From NYU + IDIAP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Written in C and Lua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Used a lot a Facebook, DeepMind</a:t>
            </a: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Lua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7200" y="1200150"/>
            <a:ext cx="46602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High level scripting language, easy to interface with C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Similar to Javascript: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One data structure:</a:t>
            </a:r>
            <a:br>
              <a:rPr lang="en" sz="1800"/>
            </a:br>
            <a:r>
              <a:rPr lang="en" sz="1800"/>
              <a:t>table == JS object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Prototypical inheritance</a:t>
            </a:r>
            <a:br>
              <a:rPr lang="en" sz="1800"/>
            </a:br>
            <a:r>
              <a:rPr lang="en" sz="1800"/>
              <a:t>metatable == JS prototype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First-class functions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Some gotchas: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1-indexed =(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Variables global by default =(</a:t>
            </a:r>
          </a:p>
          <a:p>
            <a:pPr indent="-342900" lvl="1" marL="914400">
              <a:spcBef>
                <a:spcPts val="0"/>
              </a:spcBef>
              <a:buSzPct val="100000"/>
            </a:pPr>
            <a:r>
              <a:rPr lang="en" sz="1800"/>
              <a:t>Small standard library</a:t>
            </a:r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350" y="89800"/>
            <a:ext cx="3475348" cy="41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5386375" y="4271987"/>
            <a:ext cx="2937299" cy="31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http://tylerneylon.com/a/learn-lua/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1" name="Shape 381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Torch tensors are just like numpy arrays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8" name="Shape 388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Torch tensors are just like numpy arrays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7"/>
            <a:ext cx="3086625" cy="2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00" y="1644062"/>
            <a:ext cx="3086625" cy="228811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Torch tensors are just like numpy arrays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00" y="1634737"/>
            <a:ext cx="3086625" cy="2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5" name="Shape 405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Like numpy, can easily change data type: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7"/>
            <a:ext cx="3086625" cy="2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00" y="1644062"/>
            <a:ext cx="3086625" cy="228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699" y="1638851"/>
            <a:ext cx="3399029" cy="27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00" y="1644075"/>
            <a:ext cx="3086625" cy="2700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6" name="Shape 416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Unlike numpy, GPU is just a datatype away: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00" y="1634737"/>
            <a:ext cx="3086625" cy="23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00" y="1644062"/>
            <a:ext cx="3086625" cy="2288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700" y="1644075"/>
            <a:ext cx="3086625" cy="270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1700" y="1634750"/>
            <a:ext cx="3178659" cy="27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Tensors</a:t>
            </a:r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7" name="Shape 427"/>
          <p:cNvSpPr txBox="1"/>
          <p:nvPr/>
        </p:nvSpPr>
        <p:spPr>
          <a:xfrm>
            <a:off x="678200" y="1005125"/>
            <a:ext cx="8051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Documentation on GitHub: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812" y="1567974"/>
            <a:ext cx="3368948" cy="27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843" y="1567974"/>
            <a:ext cx="3435341" cy="27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894750" y="4257800"/>
            <a:ext cx="4115699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https://github.com/torch/torch7/blob/master/doc/tensor.md</a:t>
            </a:r>
            <a:r>
              <a:rPr lang="en" sz="1000"/>
              <a:t> 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4715662" y="4298675"/>
            <a:ext cx="3473699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https://github.com/torch/torch7/blob/master/doc/maths.md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Caffe Overview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From U.C. Berkeley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Written in C++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Has Python and MATLAB bindings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Good for training or finetuning feedforward models</a:t>
            </a:r>
          </a:p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nn module lets you easily build and train neural nets 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Build a two-layer ReLU net</a:t>
            </a: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8" name="Shape 448"/>
          <p:cNvSpPr/>
          <p:nvPr/>
        </p:nvSpPr>
        <p:spPr>
          <a:xfrm>
            <a:off x="5084225" y="938725"/>
            <a:ext cx="2397900" cy="72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9" name="Shape 449"/>
          <p:cNvCxnSpPr/>
          <p:nvPr/>
        </p:nvCxnSpPr>
        <p:spPr>
          <a:xfrm flipH="1" rot="10800000">
            <a:off x="4038750" y="1370099"/>
            <a:ext cx="904499" cy="107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Get weights and gradient for entire network</a:t>
            </a:r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8" name="Shape 458"/>
          <p:cNvSpPr/>
          <p:nvPr/>
        </p:nvSpPr>
        <p:spPr>
          <a:xfrm>
            <a:off x="5084225" y="1598139"/>
            <a:ext cx="35265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9" name="Shape 459"/>
          <p:cNvCxnSpPr/>
          <p:nvPr/>
        </p:nvCxnSpPr>
        <p:spPr>
          <a:xfrm flipH="1" rot="10800000">
            <a:off x="4138300" y="1950824"/>
            <a:ext cx="755100" cy="48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Use a softmax loss function</a:t>
            </a: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8" name="Shape 468"/>
          <p:cNvSpPr/>
          <p:nvPr/>
        </p:nvSpPr>
        <p:spPr>
          <a:xfrm>
            <a:off x="5084225" y="1979139"/>
            <a:ext cx="3602699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9" name="Shape 469"/>
          <p:cNvCxnSpPr/>
          <p:nvPr/>
        </p:nvCxnSpPr>
        <p:spPr>
          <a:xfrm flipH="1" rot="10800000">
            <a:off x="4138300" y="2216624"/>
            <a:ext cx="813300" cy="2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Generate random data</a:t>
            </a:r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8" name="Shape 478"/>
          <p:cNvSpPr/>
          <p:nvPr/>
        </p:nvSpPr>
        <p:spPr>
          <a:xfrm>
            <a:off x="5084225" y="2351841"/>
            <a:ext cx="3602699" cy="48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9" name="Shape 479"/>
          <p:cNvCxnSpPr/>
          <p:nvPr/>
        </p:nvCxnSpPr>
        <p:spPr>
          <a:xfrm>
            <a:off x="3466200" y="2465500"/>
            <a:ext cx="1468499" cy="12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en" sz="2200"/>
              <a:t>Forward pass</a:t>
            </a:r>
            <a:r>
              <a:rPr lang="en" sz="2200"/>
              <a:t>: compute scores and loss</a:t>
            </a:r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8" name="Shape 488"/>
          <p:cNvSpPr/>
          <p:nvPr/>
        </p:nvSpPr>
        <p:spPr>
          <a:xfrm>
            <a:off x="5084225" y="2825636"/>
            <a:ext cx="3602699" cy="48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9" name="Shape 489"/>
          <p:cNvCxnSpPr/>
          <p:nvPr/>
        </p:nvCxnSpPr>
        <p:spPr>
          <a:xfrm>
            <a:off x="3673650" y="2722725"/>
            <a:ext cx="1311000" cy="265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en" sz="2200"/>
              <a:t>Backward pass</a:t>
            </a:r>
            <a:r>
              <a:rPr lang="en" sz="2200"/>
              <a:t>: Compute gradients. Remember to set weight gradients to zero!</a:t>
            </a:r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8" name="Shape 498"/>
          <p:cNvSpPr/>
          <p:nvPr/>
        </p:nvSpPr>
        <p:spPr>
          <a:xfrm>
            <a:off x="5084225" y="3345050"/>
            <a:ext cx="3602699" cy="545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9" name="Shape 499"/>
          <p:cNvCxnSpPr/>
          <p:nvPr/>
        </p:nvCxnSpPr>
        <p:spPr>
          <a:xfrm>
            <a:off x="3756625" y="3112725"/>
            <a:ext cx="1286100" cy="2321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37" y="125334"/>
            <a:ext cx="3713675" cy="43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457200" y="1200150"/>
            <a:ext cx="40545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nn module lets you easily build and train neural 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en" sz="2200"/>
              <a:t>Update</a:t>
            </a:r>
            <a:r>
              <a:rPr lang="en" sz="2200"/>
              <a:t>: Make a gradient descent step</a:t>
            </a: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8" name="Shape 508"/>
          <p:cNvSpPr/>
          <p:nvPr/>
        </p:nvSpPr>
        <p:spPr>
          <a:xfrm>
            <a:off x="5084225" y="3878450"/>
            <a:ext cx="3602699" cy="545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9" name="Shape 509"/>
          <p:cNvCxnSpPr>
            <a:endCxn id="508" idx="1"/>
          </p:cNvCxnSpPr>
          <p:nvPr/>
        </p:nvCxnSpPr>
        <p:spPr>
          <a:xfrm>
            <a:off x="2545025" y="2830550"/>
            <a:ext cx="2539200" cy="132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cunn</a:t>
            </a:r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Running on GPU is easy:</a:t>
            </a:r>
          </a:p>
        </p:txBody>
      </p:sp>
      <p:sp>
        <p:nvSpPr>
          <p:cNvPr id="516" name="Shape 51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899"/>
            <a:ext cx="3386624" cy="43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cunn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Running on GPU is easy: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a few new packages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899"/>
            <a:ext cx="3386624" cy="43216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/>
          <p:nvPr/>
        </p:nvSpPr>
        <p:spPr>
          <a:xfrm>
            <a:off x="5092550" y="249900"/>
            <a:ext cx="1178099" cy="501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7" name="Shape 527"/>
          <p:cNvCxnSpPr>
            <a:endCxn id="526" idx="1"/>
          </p:cNvCxnSpPr>
          <p:nvPr/>
        </p:nvCxnSpPr>
        <p:spPr>
          <a:xfrm flipH="1" rot="10800000">
            <a:off x="3740150" y="500699"/>
            <a:ext cx="1352400" cy="156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" name="Shape 65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Most important tip...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457200" y="8953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Don’t be afraid to read the code!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cunn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Running on GPU is easy: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a few new packages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Cast network and criterion</a:t>
            </a: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899"/>
            <a:ext cx="3386624" cy="4321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>
            <a:endCxn id="537" idx="1"/>
          </p:cNvCxnSpPr>
          <p:nvPr/>
        </p:nvCxnSpPr>
        <p:spPr>
          <a:xfrm flipH="1" rot="10800000">
            <a:off x="3656975" y="1929425"/>
            <a:ext cx="1521600" cy="69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7" name="Shape 537"/>
          <p:cNvSpPr/>
          <p:nvPr/>
        </p:nvSpPr>
        <p:spPr>
          <a:xfrm>
            <a:off x="5178575" y="1843175"/>
            <a:ext cx="9678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5197700" y="2593000"/>
            <a:ext cx="9678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9" name="Shape 539"/>
          <p:cNvCxnSpPr>
            <a:endCxn id="538" idx="1"/>
          </p:cNvCxnSpPr>
          <p:nvPr/>
        </p:nvCxnSpPr>
        <p:spPr>
          <a:xfrm>
            <a:off x="3690200" y="2656450"/>
            <a:ext cx="1507500" cy="2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cunn</a:t>
            </a:r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Running on GPU is easy: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a few new packages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Cast network and criterion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Cast data and labels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50" y="249899"/>
            <a:ext cx="3386624" cy="4321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Shape 548"/>
          <p:cNvCxnSpPr>
            <a:endCxn id="549" idx="1"/>
          </p:cNvCxnSpPr>
          <p:nvPr/>
        </p:nvCxnSpPr>
        <p:spPr>
          <a:xfrm flipH="1" rot="10800000">
            <a:off x="3067778" y="3051124"/>
            <a:ext cx="3583500" cy="26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9" name="Shape 549"/>
          <p:cNvSpPr/>
          <p:nvPr/>
        </p:nvSpPr>
        <p:spPr>
          <a:xfrm>
            <a:off x="6651278" y="2909975"/>
            <a:ext cx="1137899" cy="2822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optim</a:t>
            </a:r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457200" y="1200150"/>
            <a:ext cx="4460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optim package implements different update rules: momentum, Adam, etc </a:t>
            </a:r>
          </a:p>
        </p:txBody>
      </p:sp>
      <p:sp>
        <p:nvSpPr>
          <p:cNvPr id="556" name="Shape 5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899"/>
            <a:ext cx="3132199" cy="44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optim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457200" y="1200150"/>
            <a:ext cx="4460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optim package implements different update rules: momentum, Adam, etc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optim package </a:t>
            </a: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899"/>
            <a:ext cx="3132199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5388550" y="244750"/>
            <a:ext cx="9678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7" name="Shape 567"/>
          <p:cNvCxnSpPr/>
          <p:nvPr/>
        </p:nvCxnSpPr>
        <p:spPr>
          <a:xfrm flipH="1" rot="10800000">
            <a:off x="3184075" y="432625"/>
            <a:ext cx="2057699" cy="19415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optim</a:t>
            </a: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457200" y="1200150"/>
            <a:ext cx="4460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optim package implements different update rules: momentum, Adam, etc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optim package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Write a callback function that returns loss and gradients </a:t>
            </a:r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899"/>
            <a:ext cx="3132199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5380250" y="2012150"/>
            <a:ext cx="2384100" cy="20630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7" name="Shape 577"/>
          <p:cNvCxnSpPr/>
          <p:nvPr/>
        </p:nvCxnSpPr>
        <p:spPr>
          <a:xfrm flipH="1" rot="10800000">
            <a:off x="4677650" y="2813950"/>
            <a:ext cx="597300" cy="1991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optim</a:t>
            </a: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457200" y="1200150"/>
            <a:ext cx="44609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optim package implements different update rules: momentum, Adam, etc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Import optim package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Write a callback function that returns loss and gradients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state variable holds hyperparameters, cached values, etc; pass it to adam </a:t>
            </a:r>
          </a:p>
        </p:txBody>
      </p:sp>
      <p:sp>
        <p:nvSpPr>
          <p:cNvPr id="584" name="Shape 58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5" y="50899"/>
            <a:ext cx="3132199" cy="44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5380250" y="4105650"/>
            <a:ext cx="1828499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7" name="Shape 587"/>
          <p:cNvCxnSpPr/>
          <p:nvPr/>
        </p:nvCxnSpPr>
        <p:spPr>
          <a:xfrm>
            <a:off x="4586375" y="4141625"/>
            <a:ext cx="647100" cy="995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</a:p>
        </p:txBody>
      </p:sp>
      <p:sp>
        <p:nvSpPr>
          <p:cNvPr id="594" name="Shape 59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Modules are classes written in Lua; easy to read and write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Forward / backward written in Lua using Tensor methods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Same code runs on CPU / GPU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325" y="205972"/>
            <a:ext cx="4508624" cy="217372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https://github.com/torch/nn/blob/master/Linear.lua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Modules are classes written in Lua; easy to read and write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updateOutput</a:t>
            </a:r>
            <a:r>
              <a:rPr lang="en" sz="2000">
                <a:solidFill>
                  <a:schemeClr val="dk1"/>
                </a:solidFill>
              </a:rPr>
              <a:t>: Forward pass; compute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89575" l="0" r="0" t="0"/>
          <a:stretch/>
        </p:blipFill>
        <p:spPr>
          <a:xfrm>
            <a:off x="4470325" y="205972"/>
            <a:ext cx="4508624" cy="2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50" y="923002"/>
            <a:ext cx="4042574" cy="29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Modules are classes written in Lua; easy to read and write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updateGradInput: </a:t>
            </a:r>
            <a:r>
              <a:rPr lang="en" sz="2000">
                <a:solidFill>
                  <a:schemeClr val="dk1"/>
                </a:solidFill>
              </a:rPr>
              <a:t>Backward; compute gradient of input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21" name="Shape 621"/>
          <p:cNvPicPr preferRelativeResize="0"/>
          <p:nvPr/>
        </p:nvPicPr>
        <p:blipFill rotWithShape="1">
          <a:blip r:embed="rId3">
            <a:alphaModFix/>
          </a:blip>
          <a:srcRect b="89575" l="0" r="0" t="0"/>
          <a:stretch/>
        </p:blipFill>
        <p:spPr>
          <a:xfrm>
            <a:off x="4470325" y="205972"/>
            <a:ext cx="4508624" cy="2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65" y="1122362"/>
            <a:ext cx="4357384" cy="256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" name="Shape 72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Caffe: Main classes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57200" y="1200150"/>
            <a:ext cx="4010699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b="1" lang="en" sz="2200">
                <a:solidFill>
                  <a:srgbClr val="000000"/>
                </a:solidFill>
              </a:rPr>
              <a:t>Blob</a:t>
            </a:r>
            <a:r>
              <a:rPr lang="en" sz="2200">
                <a:solidFill>
                  <a:srgbClr val="000000"/>
                </a:solidFill>
              </a:rPr>
              <a:t>: Stores data and derivatives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3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4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</a:p>
          <a:p>
            <a:pPr indent="-3683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b="1" lang="en" sz="2200">
                <a:solidFill>
                  <a:srgbClr val="000000"/>
                </a:solidFill>
              </a:rPr>
              <a:t>Layer</a:t>
            </a:r>
            <a:r>
              <a:rPr lang="en" sz="2200">
                <a:solidFill>
                  <a:srgbClr val="000000"/>
                </a:solidFill>
              </a:rPr>
              <a:t>: Transforms bottom blobs to top blobs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5"/>
              </a:rPr>
              <a:t>header + source</a:t>
            </a:r>
            <a:r>
              <a:rPr lang="en" sz="1000">
                <a:solidFill>
                  <a:srgbClr val="000000"/>
                </a:solidFill>
              </a:rPr>
              <a:t>)</a:t>
            </a:r>
          </a:p>
          <a:p>
            <a:pPr indent="-3683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b="1" lang="en" sz="2200">
                <a:solidFill>
                  <a:srgbClr val="000000"/>
                </a:solidFill>
              </a:rPr>
              <a:t>Net</a:t>
            </a:r>
            <a:r>
              <a:rPr lang="en" sz="2200">
                <a:solidFill>
                  <a:srgbClr val="000000"/>
                </a:solidFill>
              </a:rPr>
              <a:t>: Many layers; computes gradients via forward / backward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6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7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</a:p>
          <a:p>
            <a:pPr indent="-3683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b="1" lang="en" sz="2200">
                <a:solidFill>
                  <a:srgbClr val="000000"/>
                </a:solidFill>
              </a:rPr>
              <a:t>Solver</a:t>
            </a:r>
            <a:r>
              <a:rPr lang="en" sz="2200">
                <a:solidFill>
                  <a:srgbClr val="000000"/>
                </a:solidFill>
              </a:rPr>
              <a:t>: Uses gradients to update weights </a:t>
            </a:r>
            <a:r>
              <a:rPr lang="en" sz="1000">
                <a:solidFill>
                  <a:srgbClr val="000000"/>
                </a:solidFill>
              </a:rPr>
              <a:t>(</a:t>
            </a:r>
            <a:r>
              <a:rPr lang="en" sz="1000" u="sng">
                <a:solidFill>
                  <a:srgbClr val="1155CC"/>
                </a:solidFill>
                <a:hlinkClick r:id="rId8"/>
              </a:rPr>
              <a:t>header</a:t>
            </a: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  <a:hlinkClick r:id="rId9"/>
              </a:rPr>
              <a:t>source</a:t>
            </a:r>
            <a:r>
              <a:rPr lang="en" sz="10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4" name="Shape 74"/>
          <p:cNvSpPr/>
          <p:nvPr/>
        </p:nvSpPr>
        <p:spPr>
          <a:xfrm>
            <a:off x="6329500" y="2873100"/>
            <a:ext cx="1181399" cy="857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6807525" y="2946225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data</a:t>
            </a:r>
          </a:p>
        </p:txBody>
      </p:sp>
      <p:sp>
        <p:nvSpPr>
          <p:cNvPr id="76" name="Shape 76"/>
          <p:cNvSpPr/>
          <p:nvPr/>
        </p:nvSpPr>
        <p:spPr>
          <a:xfrm>
            <a:off x="6085900" y="4059500"/>
            <a:ext cx="1668600" cy="452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DataLayer</a:t>
            </a:r>
          </a:p>
        </p:txBody>
      </p:sp>
      <p:sp>
        <p:nvSpPr>
          <p:cNvPr id="77" name="Shape 77"/>
          <p:cNvSpPr/>
          <p:nvPr/>
        </p:nvSpPr>
        <p:spPr>
          <a:xfrm>
            <a:off x="5537050" y="2091400"/>
            <a:ext cx="2766300" cy="452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InnerProductLayer</a:t>
            </a:r>
          </a:p>
        </p:txBody>
      </p:sp>
      <p:sp>
        <p:nvSpPr>
          <p:cNvPr id="78" name="Shape 78"/>
          <p:cNvSpPr/>
          <p:nvPr/>
        </p:nvSpPr>
        <p:spPr>
          <a:xfrm>
            <a:off x="6807525" y="3321700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diffs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374025" y="3025900"/>
            <a:ext cx="433500" cy="51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80" name="Shape 80"/>
          <p:cNvSpPr/>
          <p:nvPr/>
        </p:nvSpPr>
        <p:spPr>
          <a:xfrm>
            <a:off x="7731450" y="2873100"/>
            <a:ext cx="1181399" cy="857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209475" y="2946225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data</a:t>
            </a:r>
          </a:p>
        </p:txBody>
      </p:sp>
      <p:sp>
        <p:nvSpPr>
          <p:cNvPr id="82" name="Shape 82"/>
          <p:cNvSpPr/>
          <p:nvPr/>
        </p:nvSpPr>
        <p:spPr>
          <a:xfrm>
            <a:off x="8209475" y="3321700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diffs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7775975" y="3025900"/>
            <a:ext cx="433500" cy="51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84" name="Shape 84"/>
          <p:cNvSpPr/>
          <p:nvPr/>
        </p:nvSpPr>
        <p:spPr>
          <a:xfrm>
            <a:off x="5537050" y="52650"/>
            <a:ext cx="2766300" cy="4527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SoftmaxLossLayer</a:t>
            </a:r>
          </a:p>
        </p:txBody>
      </p:sp>
      <p:sp>
        <p:nvSpPr>
          <p:cNvPr id="85" name="Shape 85"/>
          <p:cNvSpPr/>
          <p:nvPr/>
        </p:nvSpPr>
        <p:spPr>
          <a:xfrm>
            <a:off x="6293825" y="869675"/>
            <a:ext cx="1255199" cy="857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845600" y="942800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data</a:t>
            </a:r>
          </a:p>
        </p:txBody>
      </p:sp>
      <p:sp>
        <p:nvSpPr>
          <p:cNvPr id="87" name="Shape 87"/>
          <p:cNvSpPr/>
          <p:nvPr/>
        </p:nvSpPr>
        <p:spPr>
          <a:xfrm>
            <a:off x="6845600" y="1318275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diffs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6291375" y="1022475"/>
            <a:ext cx="627299" cy="51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fc1</a:t>
            </a:r>
          </a:p>
        </p:txBody>
      </p:sp>
      <p:sp>
        <p:nvSpPr>
          <p:cNvPr id="89" name="Shape 89"/>
          <p:cNvSpPr/>
          <p:nvPr/>
        </p:nvSpPr>
        <p:spPr>
          <a:xfrm>
            <a:off x="4927550" y="2873100"/>
            <a:ext cx="1181399" cy="857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405575" y="2946225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data</a:t>
            </a:r>
          </a:p>
        </p:txBody>
      </p:sp>
      <p:sp>
        <p:nvSpPr>
          <p:cNvPr id="91" name="Shape 91"/>
          <p:cNvSpPr/>
          <p:nvPr/>
        </p:nvSpPr>
        <p:spPr>
          <a:xfrm>
            <a:off x="5405575" y="3321700"/>
            <a:ext cx="594900" cy="312599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diffs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972075" y="3025900"/>
            <a:ext cx="433500" cy="51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93" name="Shape 93"/>
          <p:cNvCxnSpPr>
            <a:stCxn id="76" idx="0"/>
            <a:endCxn id="74" idx="2"/>
          </p:cNvCxnSpPr>
          <p:nvPr/>
        </p:nvCxnSpPr>
        <p:spPr>
          <a:xfrm rot="10800000">
            <a:off x="6920200" y="3730400"/>
            <a:ext cx="0" cy="329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" name="Shape 94"/>
          <p:cNvCxnSpPr>
            <a:stCxn id="74" idx="0"/>
            <a:endCxn id="77" idx="2"/>
          </p:cNvCxnSpPr>
          <p:nvPr/>
        </p:nvCxnSpPr>
        <p:spPr>
          <a:xfrm rot="10800000">
            <a:off x="6920199" y="2544000"/>
            <a:ext cx="0" cy="329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" name="Shape 95"/>
          <p:cNvCxnSpPr>
            <a:stCxn id="77" idx="0"/>
            <a:endCxn id="85" idx="2"/>
          </p:cNvCxnSpPr>
          <p:nvPr/>
        </p:nvCxnSpPr>
        <p:spPr>
          <a:xfrm flipH="1" rot="10800000">
            <a:off x="6920200" y="1727200"/>
            <a:ext cx="1200" cy="36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>
            <a:stCxn id="85" idx="0"/>
            <a:endCxn id="84" idx="2"/>
          </p:cNvCxnSpPr>
          <p:nvPr/>
        </p:nvCxnSpPr>
        <p:spPr>
          <a:xfrm rot="10800000">
            <a:off x="6920224" y="505475"/>
            <a:ext cx="1200" cy="364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>
            <a:stCxn id="89" idx="0"/>
          </p:cNvCxnSpPr>
          <p:nvPr/>
        </p:nvCxnSpPr>
        <p:spPr>
          <a:xfrm flipH="1" rot="10800000">
            <a:off x="5518249" y="2569800"/>
            <a:ext cx="160500" cy="30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" name="Shape 98"/>
          <p:cNvSpPr/>
          <p:nvPr/>
        </p:nvSpPr>
        <p:spPr>
          <a:xfrm>
            <a:off x="7763050" y="574750"/>
            <a:ext cx="1044825" cy="2300875"/>
          </a:xfrm>
          <a:custGeom>
            <a:pathLst>
              <a:path extrusionOk="0" h="92035" w="41793">
                <a:moveTo>
                  <a:pt x="22690" y="92035"/>
                </a:moveTo>
                <a:cubicBezTo>
                  <a:pt x="25409" y="88805"/>
                  <a:pt x="36500" y="79330"/>
                  <a:pt x="39007" y="72659"/>
                </a:cubicBezTo>
                <a:cubicBezTo>
                  <a:pt x="41514" y="65988"/>
                  <a:pt x="44233" y="64118"/>
                  <a:pt x="37732" y="52009"/>
                </a:cubicBezTo>
                <a:cubicBezTo>
                  <a:pt x="31230" y="39899"/>
                  <a:pt x="6288" y="8668"/>
                  <a:pt x="0" y="0"/>
                </a:cubicBezTo>
              </a:path>
            </a:pathLst>
          </a:cu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sp>
      <p:cxnSp>
        <p:nvCxnSpPr>
          <p:cNvPr id="99" name="Shape 99"/>
          <p:cNvCxnSpPr/>
          <p:nvPr/>
        </p:nvCxnSpPr>
        <p:spPr>
          <a:xfrm flipH="1" rot="10800000">
            <a:off x="7406125" y="3780549"/>
            <a:ext cx="484500" cy="248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457200" y="1200150"/>
            <a:ext cx="41127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Caffe has Nets and Layers; </a:t>
            </a:r>
            <a:br>
              <a:rPr lang="en" sz="2000"/>
            </a:br>
            <a:r>
              <a:rPr lang="en" sz="2000"/>
              <a:t>Torch just has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Modules are classes written in Lua; easy to read and write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accGradParameters: </a:t>
            </a:r>
            <a:r>
              <a:rPr lang="en" sz="2000">
                <a:solidFill>
                  <a:schemeClr val="dk1"/>
                </a:solidFill>
              </a:rPr>
              <a:t>Backward; compute gradient of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30" name="Shape 6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89575" l="0" r="0" t="0"/>
          <a:stretch/>
        </p:blipFill>
        <p:spPr>
          <a:xfrm>
            <a:off x="4470325" y="205972"/>
            <a:ext cx="4508624" cy="2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50" y="1554800"/>
            <a:ext cx="4332897" cy="17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 txBox="1"/>
          <p:nvPr/>
        </p:nvSpPr>
        <p:spPr>
          <a:xfrm>
            <a:off x="6041250" y="4241200"/>
            <a:ext cx="2987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https://github.com/torch/nn/blob/master/Linear.lua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152400" y="823725"/>
            <a:ext cx="4998300" cy="96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Tons of built-in modules and loss functions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1650850"/>
            <a:ext cx="1337550" cy="270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75" y="820649"/>
            <a:ext cx="1596774" cy="3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574" y="646225"/>
            <a:ext cx="1733475" cy="38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799" y="1668950"/>
            <a:ext cx="1390449" cy="26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852" y="1346049"/>
            <a:ext cx="1596774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72050" y="4349068"/>
            <a:ext cx="1800599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https://github.com/torch/nn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152400" y="823725"/>
            <a:ext cx="4998300" cy="96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Tons of built-in modules and loss functions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New ones all the time:</a:t>
            </a:r>
          </a:p>
        </p:txBody>
      </p:sp>
      <p:sp>
        <p:nvSpPr>
          <p:cNvPr id="653" name="Shape 65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5" y="1650850"/>
            <a:ext cx="1337550" cy="270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75" y="820649"/>
            <a:ext cx="1596774" cy="3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574" y="646225"/>
            <a:ext cx="1733475" cy="38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799" y="1668950"/>
            <a:ext cx="1390449" cy="2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7191850" y="772775"/>
            <a:ext cx="1427099" cy="29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 txBox="1"/>
          <p:nvPr/>
        </p:nvSpPr>
        <p:spPr>
          <a:xfrm>
            <a:off x="5125400" y="-1825"/>
            <a:ext cx="1930200" cy="6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</a:rPr>
              <a:t>Added 2/19/2016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FF"/>
                </a:solidFill>
              </a:rPr>
              <a:t>Added 2/16/2016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2852" y="1346049"/>
            <a:ext cx="1596774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/>
          <p:nvPr/>
        </p:nvSpPr>
        <p:spPr>
          <a:xfrm>
            <a:off x="3354025" y="3680000"/>
            <a:ext cx="1556100" cy="29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769800" y="3195700"/>
            <a:ext cx="1148699" cy="21899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172050" y="4349068"/>
            <a:ext cx="1800599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https://github.com/torch/nn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457200" y="895350"/>
            <a:ext cx="8229600" cy="543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Writing your own modules is easy!</a:t>
            </a:r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" y="1438650"/>
            <a:ext cx="4005549" cy="3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128" y="1182250"/>
            <a:ext cx="3374675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000"/>
              <a:t>Container</a:t>
            </a:r>
            <a:r>
              <a:rPr lang="en" sz="2000"/>
              <a:t> modules allow you to combine multiple modules</a:t>
            </a:r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2000"/>
              <a:t>Container</a:t>
            </a:r>
            <a:r>
              <a:rPr lang="en" sz="2000"/>
              <a:t> modules allow you to combine multiple modules</a:t>
            </a:r>
          </a:p>
        </p:txBody>
      </p:sp>
      <p:sp>
        <p:nvSpPr>
          <p:cNvPr id="686" name="Shape 6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5" y="1447920"/>
            <a:ext cx="2224124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/>
          <p:nvPr/>
        </p:nvSpPr>
        <p:spPr>
          <a:xfrm>
            <a:off x="936250" y="2333750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689" name="Shape 689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690" name="Shape 690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691" name="Shape 691"/>
          <p:cNvSpPr/>
          <p:nvPr/>
        </p:nvSpPr>
        <p:spPr>
          <a:xfrm>
            <a:off x="936250" y="4135175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</a:t>
            </a:r>
          </a:p>
        </p:txBody>
      </p:sp>
      <p:cxnSp>
        <p:nvCxnSpPr>
          <p:cNvPr id="692" name="Shape 692"/>
          <p:cNvCxnSpPr>
            <a:stCxn id="688" idx="2"/>
            <a:endCxn id="689" idx="0"/>
          </p:cNvCxnSpPr>
          <p:nvPr/>
        </p:nvCxnSpPr>
        <p:spPr>
          <a:xfrm>
            <a:off x="1235649" y="263375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3" name="Shape 693"/>
          <p:cNvCxnSpPr>
            <a:stCxn id="689" idx="2"/>
            <a:endCxn id="690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4" name="Shape 694"/>
          <p:cNvCxnSpPr>
            <a:stCxn id="690" idx="2"/>
            <a:endCxn id="691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000"/>
              <a:t>Container</a:t>
            </a:r>
            <a:r>
              <a:rPr lang="en" sz="2000"/>
              <a:t> modules allow you to combine multiple modules</a:t>
            </a:r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5" y="1447920"/>
            <a:ext cx="2224124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936250" y="2333750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704" name="Shape 704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705" name="Shape 705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706" name="Shape 706"/>
          <p:cNvSpPr/>
          <p:nvPr/>
        </p:nvSpPr>
        <p:spPr>
          <a:xfrm>
            <a:off x="936250" y="4135175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</a:t>
            </a:r>
          </a:p>
        </p:txBody>
      </p:sp>
      <p:cxnSp>
        <p:nvCxnSpPr>
          <p:cNvPr id="707" name="Shape 707"/>
          <p:cNvCxnSpPr>
            <a:stCxn id="703" idx="2"/>
            <a:endCxn id="704" idx="0"/>
          </p:cNvCxnSpPr>
          <p:nvPr/>
        </p:nvCxnSpPr>
        <p:spPr>
          <a:xfrm>
            <a:off x="1235649" y="263375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8" name="Shape 708"/>
          <p:cNvCxnSpPr>
            <a:stCxn id="704" idx="2"/>
            <a:endCxn id="705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9" name="Shape 709"/>
          <p:cNvCxnSpPr>
            <a:stCxn id="705" idx="2"/>
            <a:endCxn id="706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10" name="Shape 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800" y="1447920"/>
            <a:ext cx="2549098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/>
          <p:nvPr/>
        </p:nvSpPr>
        <p:spPr>
          <a:xfrm>
            <a:off x="3793988" y="2245498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712" name="Shape 712"/>
          <p:cNvSpPr/>
          <p:nvPr/>
        </p:nvSpPr>
        <p:spPr>
          <a:xfrm>
            <a:off x="3202538" y="3146211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713" name="Shape 713"/>
          <p:cNvSpPr/>
          <p:nvPr/>
        </p:nvSpPr>
        <p:spPr>
          <a:xfrm>
            <a:off x="4178138" y="3146211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714" name="Shape 714"/>
          <p:cNvSpPr/>
          <p:nvPr/>
        </p:nvSpPr>
        <p:spPr>
          <a:xfrm>
            <a:off x="4178138" y="4046948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out[2]</a:t>
            </a:r>
          </a:p>
        </p:txBody>
      </p:sp>
      <p:cxnSp>
        <p:nvCxnSpPr>
          <p:cNvPr id="715" name="Shape 715"/>
          <p:cNvCxnSpPr>
            <a:stCxn id="711" idx="2"/>
            <a:endCxn id="712" idx="0"/>
          </p:cNvCxnSpPr>
          <p:nvPr/>
        </p:nvCxnSpPr>
        <p:spPr>
          <a:xfrm flipH="1">
            <a:off x="3605588" y="2545498"/>
            <a:ext cx="48780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6" name="Shape 716"/>
          <p:cNvCxnSpPr>
            <a:stCxn id="713" idx="2"/>
            <a:endCxn id="714" idx="0"/>
          </p:cNvCxnSpPr>
          <p:nvPr/>
        </p:nvCxnSpPr>
        <p:spPr>
          <a:xfrm>
            <a:off x="4581188" y="3446211"/>
            <a:ext cx="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7" name="Shape 717"/>
          <p:cNvCxnSpPr>
            <a:stCxn id="711" idx="2"/>
            <a:endCxn id="713" idx="0"/>
          </p:cNvCxnSpPr>
          <p:nvPr/>
        </p:nvCxnSpPr>
        <p:spPr>
          <a:xfrm>
            <a:off x="4093388" y="2545498"/>
            <a:ext cx="48780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8" name="Shape 718"/>
          <p:cNvSpPr/>
          <p:nvPr/>
        </p:nvSpPr>
        <p:spPr>
          <a:xfrm>
            <a:off x="3202538" y="4046948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out[1]</a:t>
            </a:r>
          </a:p>
        </p:txBody>
      </p:sp>
      <p:cxnSp>
        <p:nvCxnSpPr>
          <p:cNvPr id="719" name="Shape 719"/>
          <p:cNvCxnSpPr>
            <a:stCxn id="712" idx="2"/>
            <a:endCxn id="718" idx="0"/>
          </p:cNvCxnSpPr>
          <p:nvPr/>
        </p:nvCxnSpPr>
        <p:spPr>
          <a:xfrm>
            <a:off x="3605588" y="3446211"/>
            <a:ext cx="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0" name="Shape 720"/>
          <p:cNvSpPr/>
          <p:nvPr/>
        </p:nvSpPr>
        <p:spPr>
          <a:xfrm>
            <a:off x="2981288" y="3951273"/>
            <a:ext cx="2224200" cy="568200"/>
          </a:xfrm>
          <a:prstGeom prst="bracePair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Modules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457200" y="895350"/>
            <a:ext cx="8485500" cy="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000"/>
              <a:t>Container</a:t>
            </a:r>
            <a:r>
              <a:rPr lang="en" sz="2000"/>
              <a:t> modules allow you to combine multiple modules</a:t>
            </a:r>
          </a:p>
        </p:txBody>
      </p:sp>
      <p:sp>
        <p:nvSpPr>
          <p:cNvPr id="727" name="Shape 7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5" y="1447920"/>
            <a:ext cx="2224124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936250" y="2333750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730" name="Shape 730"/>
          <p:cNvSpPr/>
          <p:nvPr/>
        </p:nvSpPr>
        <p:spPr>
          <a:xfrm>
            <a:off x="832600" y="2934225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731" name="Shape 731"/>
          <p:cNvSpPr/>
          <p:nvPr/>
        </p:nvSpPr>
        <p:spPr>
          <a:xfrm>
            <a:off x="832600" y="3534700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732" name="Shape 732"/>
          <p:cNvSpPr/>
          <p:nvPr/>
        </p:nvSpPr>
        <p:spPr>
          <a:xfrm>
            <a:off x="936250" y="4135175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</a:t>
            </a:r>
          </a:p>
        </p:txBody>
      </p:sp>
      <p:cxnSp>
        <p:nvCxnSpPr>
          <p:cNvPr id="733" name="Shape 733"/>
          <p:cNvCxnSpPr>
            <a:stCxn id="729" idx="2"/>
            <a:endCxn id="730" idx="0"/>
          </p:cNvCxnSpPr>
          <p:nvPr/>
        </p:nvCxnSpPr>
        <p:spPr>
          <a:xfrm>
            <a:off x="1235649" y="263375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4" name="Shape 734"/>
          <p:cNvCxnSpPr>
            <a:stCxn id="730" idx="2"/>
            <a:endCxn id="731" idx="0"/>
          </p:cNvCxnSpPr>
          <p:nvPr/>
        </p:nvCxnSpPr>
        <p:spPr>
          <a:xfrm>
            <a:off x="1235650" y="3234225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5" name="Shape 735"/>
          <p:cNvCxnSpPr>
            <a:stCxn id="731" idx="2"/>
            <a:endCxn id="732" idx="0"/>
          </p:cNvCxnSpPr>
          <p:nvPr/>
        </p:nvCxnSpPr>
        <p:spPr>
          <a:xfrm>
            <a:off x="1235650" y="383470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36" name="Shape 7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800" y="1447920"/>
            <a:ext cx="2549098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/>
          <p:nvPr/>
        </p:nvSpPr>
        <p:spPr>
          <a:xfrm>
            <a:off x="3793988" y="2245498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738" name="Shape 738"/>
          <p:cNvSpPr/>
          <p:nvPr/>
        </p:nvSpPr>
        <p:spPr>
          <a:xfrm>
            <a:off x="3202538" y="3146211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739" name="Shape 739"/>
          <p:cNvSpPr/>
          <p:nvPr/>
        </p:nvSpPr>
        <p:spPr>
          <a:xfrm>
            <a:off x="4178138" y="3146211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740" name="Shape 740"/>
          <p:cNvSpPr/>
          <p:nvPr/>
        </p:nvSpPr>
        <p:spPr>
          <a:xfrm>
            <a:off x="4178138" y="4046948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out[2]</a:t>
            </a:r>
          </a:p>
        </p:txBody>
      </p:sp>
      <p:cxnSp>
        <p:nvCxnSpPr>
          <p:cNvPr id="741" name="Shape 741"/>
          <p:cNvCxnSpPr>
            <a:stCxn id="737" idx="2"/>
            <a:endCxn id="738" idx="0"/>
          </p:cNvCxnSpPr>
          <p:nvPr/>
        </p:nvCxnSpPr>
        <p:spPr>
          <a:xfrm flipH="1">
            <a:off x="3605588" y="2545498"/>
            <a:ext cx="48780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2" name="Shape 742"/>
          <p:cNvCxnSpPr>
            <a:stCxn id="739" idx="2"/>
            <a:endCxn id="740" idx="0"/>
          </p:cNvCxnSpPr>
          <p:nvPr/>
        </p:nvCxnSpPr>
        <p:spPr>
          <a:xfrm>
            <a:off x="4581188" y="3446211"/>
            <a:ext cx="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3" name="Shape 743"/>
          <p:cNvCxnSpPr>
            <a:stCxn id="737" idx="2"/>
            <a:endCxn id="739" idx="0"/>
          </p:cNvCxnSpPr>
          <p:nvPr/>
        </p:nvCxnSpPr>
        <p:spPr>
          <a:xfrm>
            <a:off x="4093388" y="2545498"/>
            <a:ext cx="48780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4" name="Shape 744"/>
          <p:cNvSpPr/>
          <p:nvPr/>
        </p:nvSpPr>
        <p:spPr>
          <a:xfrm>
            <a:off x="3202538" y="4046948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out[1]</a:t>
            </a:r>
          </a:p>
        </p:txBody>
      </p:sp>
      <p:cxnSp>
        <p:nvCxnSpPr>
          <p:cNvPr id="745" name="Shape 745"/>
          <p:cNvCxnSpPr>
            <a:stCxn id="738" idx="2"/>
            <a:endCxn id="744" idx="0"/>
          </p:cNvCxnSpPr>
          <p:nvPr/>
        </p:nvCxnSpPr>
        <p:spPr>
          <a:xfrm>
            <a:off x="3605588" y="3446211"/>
            <a:ext cx="0" cy="60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6" name="Shape 746"/>
          <p:cNvSpPr/>
          <p:nvPr/>
        </p:nvSpPr>
        <p:spPr>
          <a:xfrm>
            <a:off x="2981288" y="3951273"/>
            <a:ext cx="2224200" cy="568200"/>
          </a:xfrm>
          <a:prstGeom prst="bracePair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7" name="Shape 7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022" y="1447921"/>
            <a:ext cx="3227827" cy="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/>
          <p:nvPr/>
        </p:nvSpPr>
        <p:spPr>
          <a:xfrm>
            <a:off x="6568737" y="2362837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x1</a:t>
            </a:r>
          </a:p>
        </p:txBody>
      </p:sp>
      <p:sp>
        <p:nvSpPr>
          <p:cNvPr id="749" name="Shape 749"/>
          <p:cNvSpPr/>
          <p:nvPr/>
        </p:nvSpPr>
        <p:spPr>
          <a:xfrm>
            <a:off x="6465087" y="3138837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mod1</a:t>
            </a:r>
          </a:p>
        </p:txBody>
      </p:sp>
      <p:sp>
        <p:nvSpPr>
          <p:cNvPr id="750" name="Shape 750"/>
          <p:cNvSpPr/>
          <p:nvPr/>
        </p:nvSpPr>
        <p:spPr>
          <a:xfrm>
            <a:off x="7440687" y="3138837"/>
            <a:ext cx="806100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mod2</a:t>
            </a:r>
          </a:p>
        </p:txBody>
      </p:sp>
      <p:sp>
        <p:nvSpPr>
          <p:cNvPr id="751" name="Shape 751"/>
          <p:cNvSpPr/>
          <p:nvPr/>
        </p:nvSpPr>
        <p:spPr>
          <a:xfrm>
            <a:off x="7440687" y="4010487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out[2]</a:t>
            </a:r>
          </a:p>
        </p:txBody>
      </p:sp>
      <p:cxnSp>
        <p:nvCxnSpPr>
          <p:cNvPr id="752" name="Shape 752"/>
          <p:cNvCxnSpPr>
            <a:stCxn id="748" idx="2"/>
            <a:endCxn id="749" idx="0"/>
          </p:cNvCxnSpPr>
          <p:nvPr/>
        </p:nvCxnSpPr>
        <p:spPr>
          <a:xfrm>
            <a:off x="6868137" y="2662837"/>
            <a:ext cx="0" cy="47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3" name="Shape 753"/>
          <p:cNvCxnSpPr>
            <a:stCxn id="750" idx="2"/>
            <a:endCxn id="751" idx="0"/>
          </p:cNvCxnSpPr>
          <p:nvPr/>
        </p:nvCxnSpPr>
        <p:spPr>
          <a:xfrm>
            <a:off x="7843737" y="3438837"/>
            <a:ext cx="0" cy="57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4" name="Shape 754"/>
          <p:cNvCxnSpPr>
            <a:stCxn id="755" idx="2"/>
            <a:endCxn id="750" idx="0"/>
          </p:cNvCxnSpPr>
          <p:nvPr/>
        </p:nvCxnSpPr>
        <p:spPr>
          <a:xfrm>
            <a:off x="7843737" y="2662837"/>
            <a:ext cx="0" cy="47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6" name="Shape 756"/>
          <p:cNvSpPr/>
          <p:nvPr/>
        </p:nvSpPr>
        <p:spPr>
          <a:xfrm>
            <a:off x="6465087" y="4010487"/>
            <a:ext cx="806100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out[1]</a:t>
            </a:r>
          </a:p>
        </p:txBody>
      </p:sp>
      <p:cxnSp>
        <p:nvCxnSpPr>
          <p:cNvPr id="757" name="Shape 757"/>
          <p:cNvCxnSpPr>
            <a:stCxn id="749" idx="2"/>
            <a:endCxn id="756" idx="0"/>
          </p:cNvCxnSpPr>
          <p:nvPr/>
        </p:nvCxnSpPr>
        <p:spPr>
          <a:xfrm>
            <a:off x="6868137" y="3438837"/>
            <a:ext cx="0" cy="57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8" name="Shape 758"/>
          <p:cNvSpPr/>
          <p:nvPr/>
        </p:nvSpPr>
        <p:spPr>
          <a:xfrm>
            <a:off x="6243837" y="3914812"/>
            <a:ext cx="2224200" cy="568200"/>
          </a:xfrm>
          <a:prstGeom prst="bracePair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7544337" y="2362837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x2</a:t>
            </a:r>
          </a:p>
        </p:txBody>
      </p:sp>
      <p:sp>
        <p:nvSpPr>
          <p:cNvPr id="759" name="Shape 759"/>
          <p:cNvSpPr/>
          <p:nvPr/>
        </p:nvSpPr>
        <p:spPr>
          <a:xfrm>
            <a:off x="6243825" y="2252825"/>
            <a:ext cx="2224200" cy="568200"/>
          </a:xfrm>
          <a:prstGeom prst="bracePair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nngraph</a:t>
            </a:r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457200" y="1200150"/>
            <a:ext cx="39134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Use nngraph to build modules that combine their inputs in complex ways</a:t>
            </a:r>
          </a:p>
        </p:txBody>
      </p:sp>
      <p:sp>
        <p:nvSpPr>
          <p:cNvPr id="766" name="Shape 76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7" name="Shape 767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nngraph</a:t>
            </a:r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457200" y="1200150"/>
            <a:ext cx="39134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Use nngraph to build modules that combine their inputs in complex ways</a:t>
            </a:r>
          </a:p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5" name="Shape 775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</a:p>
        </p:txBody>
      </p:sp>
      <p:sp>
        <p:nvSpPr>
          <p:cNvPr id="776" name="Shape 776"/>
          <p:cNvSpPr/>
          <p:nvPr/>
        </p:nvSpPr>
        <p:spPr>
          <a:xfrm>
            <a:off x="378928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777" name="Shape 777"/>
          <p:cNvSpPr/>
          <p:nvPr/>
        </p:nvSpPr>
        <p:spPr>
          <a:xfrm>
            <a:off x="483783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778" name="Shape 778"/>
          <p:cNvSpPr/>
          <p:nvPr/>
        </p:nvSpPr>
        <p:spPr>
          <a:xfrm>
            <a:off x="588638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779" name="Shape 779"/>
          <p:cNvSpPr/>
          <p:nvPr/>
        </p:nvSpPr>
        <p:spPr>
          <a:xfrm>
            <a:off x="4338313" y="8920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780" name="Shape 780"/>
          <p:cNvSpPr/>
          <p:nvPr/>
        </p:nvSpPr>
        <p:spPr>
          <a:xfrm>
            <a:off x="4338313" y="14759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781" name="Shape 781"/>
          <p:cNvSpPr/>
          <p:nvPr/>
        </p:nvSpPr>
        <p:spPr>
          <a:xfrm>
            <a:off x="4837838" y="20598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782" name="Shape 782"/>
          <p:cNvSpPr/>
          <p:nvPr/>
        </p:nvSpPr>
        <p:spPr>
          <a:xfrm>
            <a:off x="4837838" y="26437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783" name="Shape 783"/>
          <p:cNvSpPr/>
          <p:nvPr/>
        </p:nvSpPr>
        <p:spPr>
          <a:xfrm>
            <a:off x="4837838" y="32276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784" name="Shape 784"/>
          <p:cNvSpPr/>
          <p:nvPr/>
        </p:nvSpPr>
        <p:spPr>
          <a:xfrm>
            <a:off x="4837838" y="38115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785" name="Shape 785"/>
          <p:cNvCxnSpPr>
            <a:stCxn id="776" idx="2"/>
            <a:endCxn id="779" idx="0"/>
          </p:cNvCxnSpPr>
          <p:nvPr/>
        </p:nvCxnSpPr>
        <p:spPr>
          <a:xfrm>
            <a:off x="4088688" y="608123"/>
            <a:ext cx="549000" cy="283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6" name="Shape 786"/>
          <p:cNvCxnSpPr>
            <a:stCxn id="777" idx="2"/>
            <a:endCxn id="779" idx="0"/>
          </p:cNvCxnSpPr>
          <p:nvPr/>
        </p:nvCxnSpPr>
        <p:spPr>
          <a:xfrm flipH="1">
            <a:off x="4637738" y="608123"/>
            <a:ext cx="499500" cy="283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7" name="Shape 787"/>
          <p:cNvCxnSpPr>
            <a:stCxn id="779" idx="2"/>
            <a:endCxn id="780" idx="0"/>
          </p:cNvCxnSpPr>
          <p:nvPr/>
        </p:nvCxnSpPr>
        <p:spPr>
          <a:xfrm>
            <a:off x="4637713" y="11920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8" name="Shape 788"/>
          <p:cNvCxnSpPr>
            <a:stCxn id="780" idx="2"/>
            <a:endCxn id="781" idx="0"/>
          </p:cNvCxnSpPr>
          <p:nvPr/>
        </p:nvCxnSpPr>
        <p:spPr>
          <a:xfrm>
            <a:off x="4637713" y="1775923"/>
            <a:ext cx="4995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9" name="Shape 789"/>
          <p:cNvCxnSpPr>
            <a:stCxn id="778" idx="2"/>
            <a:endCxn id="781" idx="0"/>
          </p:cNvCxnSpPr>
          <p:nvPr/>
        </p:nvCxnSpPr>
        <p:spPr>
          <a:xfrm flipH="1">
            <a:off x="5137288" y="608123"/>
            <a:ext cx="1048500" cy="145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0" name="Shape 790"/>
          <p:cNvCxnSpPr>
            <a:stCxn id="781" idx="2"/>
            <a:endCxn id="782" idx="0"/>
          </p:cNvCxnSpPr>
          <p:nvPr/>
        </p:nvCxnSpPr>
        <p:spPr>
          <a:xfrm>
            <a:off x="5137238" y="23598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1" name="Shape 791"/>
          <p:cNvCxnSpPr>
            <a:stCxn id="782" idx="2"/>
            <a:endCxn id="783" idx="0"/>
          </p:cNvCxnSpPr>
          <p:nvPr/>
        </p:nvCxnSpPr>
        <p:spPr>
          <a:xfrm>
            <a:off x="5137238" y="29437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2" name="Shape 792"/>
          <p:cNvCxnSpPr>
            <a:stCxn id="780" idx="2"/>
            <a:endCxn id="783" idx="1"/>
          </p:cNvCxnSpPr>
          <p:nvPr/>
        </p:nvCxnSpPr>
        <p:spPr>
          <a:xfrm flipH="1" rot="-5400000">
            <a:off x="3936913" y="2476723"/>
            <a:ext cx="1601700" cy="20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3" name="Shape 793"/>
          <p:cNvCxnSpPr>
            <a:stCxn id="783" idx="2"/>
            <a:endCxn id="784" idx="0"/>
          </p:cNvCxnSpPr>
          <p:nvPr/>
        </p:nvCxnSpPr>
        <p:spPr>
          <a:xfrm>
            <a:off x="5137238" y="35276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Protocol Buffers</a:t>
            </a: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3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3627767" y="1211950"/>
            <a:ext cx="2537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.proto file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153700" y="1200150"/>
            <a:ext cx="3307499" cy="3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Define “message types” in .proto files</a:t>
            </a:r>
            <a:br>
              <a:rPr lang="en" sz="2000"/>
            </a:br>
            <a:br>
              <a:rPr lang="en" sz="2000"/>
            </a:b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09" name="Shape 109"/>
          <p:cNvSpPr txBox="1"/>
          <p:nvPr/>
        </p:nvSpPr>
        <p:spPr>
          <a:xfrm>
            <a:off x="30986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https://developers.google.com/protocol-buffers/</a:t>
            </a:r>
            <a:r>
              <a:rPr lang="en" sz="800"/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nngraph</a:t>
            </a:r>
          </a:p>
        </p:txBody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457200" y="1200150"/>
            <a:ext cx="39134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Use nngraph to build modules that combine their inputs in complex ways</a:t>
            </a:r>
          </a:p>
        </p:txBody>
      </p:sp>
      <p:sp>
        <p:nvSpPr>
          <p:cNvPr id="800" name="Shape 80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1" name="Shape 801"/>
          <p:cNvSpPr txBox="1"/>
          <p:nvPr/>
        </p:nvSpPr>
        <p:spPr>
          <a:xfrm>
            <a:off x="1027100" y="2407400"/>
            <a:ext cx="209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Inputs</a:t>
            </a:r>
            <a:r>
              <a:rPr lang="en" sz="2000">
                <a:solidFill>
                  <a:schemeClr val="dk1"/>
                </a:solidFill>
              </a:rPr>
              <a:t>: x, y, z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Outputs</a:t>
            </a:r>
            <a:r>
              <a:rPr lang="en" sz="2000">
                <a:solidFill>
                  <a:schemeClr val="dk1"/>
                </a:solidFill>
              </a:rPr>
              <a:t>: 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a = x +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b = a ☉ z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c = a + b</a:t>
            </a:r>
          </a:p>
        </p:txBody>
      </p:sp>
      <p:sp>
        <p:nvSpPr>
          <p:cNvPr id="802" name="Shape 802"/>
          <p:cNvSpPr/>
          <p:nvPr/>
        </p:nvSpPr>
        <p:spPr>
          <a:xfrm>
            <a:off x="378928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803" name="Shape 803"/>
          <p:cNvSpPr/>
          <p:nvPr/>
        </p:nvSpPr>
        <p:spPr>
          <a:xfrm>
            <a:off x="483783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804" name="Shape 804"/>
          <p:cNvSpPr/>
          <p:nvPr/>
        </p:nvSpPr>
        <p:spPr>
          <a:xfrm>
            <a:off x="5886388" y="3081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805" name="Shape 805"/>
          <p:cNvSpPr/>
          <p:nvPr/>
        </p:nvSpPr>
        <p:spPr>
          <a:xfrm>
            <a:off x="4338313" y="8920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806" name="Shape 806"/>
          <p:cNvSpPr/>
          <p:nvPr/>
        </p:nvSpPr>
        <p:spPr>
          <a:xfrm>
            <a:off x="4338313" y="14759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807" name="Shape 807"/>
          <p:cNvSpPr/>
          <p:nvPr/>
        </p:nvSpPr>
        <p:spPr>
          <a:xfrm>
            <a:off x="4837838" y="20598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808" name="Shape 808"/>
          <p:cNvSpPr/>
          <p:nvPr/>
        </p:nvSpPr>
        <p:spPr>
          <a:xfrm>
            <a:off x="4837838" y="26437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809" name="Shape 809"/>
          <p:cNvSpPr/>
          <p:nvPr/>
        </p:nvSpPr>
        <p:spPr>
          <a:xfrm>
            <a:off x="4837838" y="3227623"/>
            <a:ext cx="598799" cy="300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810" name="Shape 810"/>
          <p:cNvSpPr/>
          <p:nvPr/>
        </p:nvSpPr>
        <p:spPr>
          <a:xfrm>
            <a:off x="4837838" y="3811523"/>
            <a:ext cx="598799" cy="30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811" name="Shape 811"/>
          <p:cNvCxnSpPr>
            <a:stCxn id="802" idx="2"/>
            <a:endCxn id="805" idx="0"/>
          </p:cNvCxnSpPr>
          <p:nvPr/>
        </p:nvCxnSpPr>
        <p:spPr>
          <a:xfrm>
            <a:off x="4088688" y="608123"/>
            <a:ext cx="549000" cy="283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2" name="Shape 812"/>
          <p:cNvCxnSpPr>
            <a:stCxn id="803" idx="2"/>
            <a:endCxn id="805" idx="0"/>
          </p:cNvCxnSpPr>
          <p:nvPr/>
        </p:nvCxnSpPr>
        <p:spPr>
          <a:xfrm flipH="1">
            <a:off x="4637738" y="608123"/>
            <a:ext cx="499500" cy="283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3" name="Shape 813"/>
          <p:cNvCxnSpPr>
            <a:stCxn id="805" idx="2"/>
            <a:endCxn id="806" idx="0"/>
          </p:cNvCxnSpPr>
          <p:nvPr/>
        </p:nvCxnSpPr>
        <p:spPr>
          <a:xfrm>
            <a:off x="4637713" y="11920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4" name="Shape 814"/>
          <p:cNvCxnSpPr>
            <a:stCxn id="806" idx="2"/>
            <a:endCxn id="807" idx="0"/>
          </p:cNvCxnSpPr>
          <p:nvPr/>
        </p:nvCxnSpPr>
        <p:spPr>
          <a:xfrm>
            <a:off x="4637713" y="1775923"/>
            <a:ext cx="4995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5" name="Shape 815"/>
          <p:cNvCxnSpPr>
            <a:stCxn id="804" idx="2"/>
            <a:endCxn id="807" idx="0"/>
          </p:cNvCxnSpPr>
          <p:nvPr/>
        </p:nvCxnSpPr>
        <p:spPr>
          <a:xfrm flipH="1">
            <a:off x="5137288" y="608123"/>
            <a:ext cx="1048500" cy="145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6" name="Shape 816"/>
          <p:cNvCxnSpPr>
            <a:stCxn id="807" idx="2"/>
            <a:endCxn id="808" idx="0"/>
          </p:cNvCxnSpPr>
          <p:nvPr/>
        </p:nvCxnSpPr>
        <p:spPr>
          <a:xfrm>
            <a:off x="5137238" y="23598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7" name="Shape 817"/>
          <p:cNvCxnSpPr>
            <a:stCxn id="808" idx="2"/>
            <a:endCxn id="809" idx="0"/>
          </p:cNvCxnSpPr>
          <p:nvPr/>
        </p:nvCxnSpPr>
        <p:spPr>
          <a:xfrm>
            <a:off x="5137238" y="29437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8" name="Shape 818"/>
          <p:cNvCxnSpPr>
            <a:stCxn id="806" idx="2"/>
            <a:endCxn id="809" idx="1"/>
          </p:cNvCxnSpPr>
          <p:nvPr/>
        </p:nvCxnSpPr>
        <p:spPr>
          <a:xfrm flipH="1" rot="-5400000">
            <a:off x="3936913" y="2476723"/>
            <a:ext cx="1601700" cy="20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9" name="Shape 819"/>
          <p:cNvCxnSpPr>
            <a:stCxn id="809" idx="2"/>
            <a:endCxn id="810" idx="0"/>
          </p:cNvCxnSpPr>
          <p:nvPr/>
        </p:nvCxnSpPr>
        <p:spPr>
          <a:xfrm>
            <a:off x="5137238" y="3527623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785" y="740124"/>
            <a:ext cx="2690466" cy="33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Pretrained Models</a:t>
            </a:r>
          </a:p>
        </p:txBody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loadcaffe</a:t>
            </a:r>
            <a:r>
              <a:rPr lang="en" sz="1800">
                <a:solidFill>
                  <a:schemeClr val="dk1"/>
                </a:solidFill>
              </a:rPr>
              <a:t>: Load pretrained Caffe models: AlexNet, VGG, some others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https://github.com/szagoruyko/loadcaffe</a:t>
            </a:r>
            <a:r>
              <a:rPr lang="en" sz="1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GoogLeNet v1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https://github.com/soumith/inception.torch</a:t>
            </a:r>
            <a:r>
              <a:rPr lang="en" sz="1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GoogLeNet v3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https://github.com/Moodstocks/inception-v3.torch</a:t>
            </a:r>
            <a:r>
              <a:rPr lang="en" sz="2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ResNet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https://github.com/facebook/fb.resnet.torch</a:t>
            </a:r>
            <a:r>
              <a:rPr lang="en" sz="10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Package Management</a:t>
            </a:r>
          </a:p>
        </p:txBody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After installing torch, use luarocks </a:t>
            </a:r>
            <a:br>
              <a:rPr lang="en" sz="2400"/>
            </a:br>
            <a:r>
              <a:rPr lang="en" sz="2400"/>
              <a:t>to install or update Lua packages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(Similar to pip install from Python)</a:t>
            </a:r>
          </a:p>
        </p:txBody>
      </p:sp>
      <p:sp>
        <p:nvSpPr>
          <p:cNvPr id="834" name="Shape 83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87" y="2901462"/>
            <a:ext cx="42386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Other useful packages</a:t>
            </a:r>
          </a:p>
        </p:txBody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torch.cudnn</a:t>
            </a:r>
            <a:r>
              <a:rPr lang="en" sz="1800"/>
              <a:t>: Bindings for NVIDIA cuDNN kernels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https://github.com/soumith/cudnn.torch</a:t>
            </a:r>
            <a:r>
              <a:rPr lang="en" sz="1000"/>
              <a:t>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torch-hdf5</a:t>
            </a:r>
            <a:r>
              <a:rPr lang="en" sz="1800"/>
              <a:t>: Read and write HDF5 files from Torch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https://github.com/deepmind/torch-hdf5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lua-cjson</a:t>
            </a:r>
            <a:r>
              <a:rPr lang="en" sz="1800"/>
              <a:t>: Read and write JSON files from Lua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https://luarocks.org/modules/luarocks/lua-cjson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cltorch, clnn</a:t>
            </a:r>
            <a:r>
              <a:rPr lang="en" sz="1800"/>
              <a:t>: OpenCL backend for Torch, and port of nn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https://github.com/hughperkins/cltorch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https://github.com/hughperkins/clnn</a:t>
            </a:r>
            <a:r>
              <a:rPr lang="en" sz="1000"/>
              <a:t>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torch-autograd</a:t>
            </a:r>
            <a:r>
              <a:rPr lang="en" sz="1800"/>
              <a:t>: Automatic differentiation; sort of like more powerful nngraph, similar to Theano or TensorFlow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https://github.com/twitter/torch-autograd</a:t>
            </a:r>
            <a:r>
              <a:rPr lang="en" sz="1000"/>
              <a:t>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fbcunn</a:t>
            </a:r>
            <a:r>
              <a:rPr lang="en" sz="1800"/>
              <a:t>: Facebook: FFT conv, multi-GPU (DataParallel, ModelParallel)</a:t>
            </a:r>
            <a:br>
              <a:rPr lang="en" sz="1800"/>
            </a:br>
            <a:r>
              <a:rPr lang="en" sz="1000" u="sng">
                <a:solidFill>
                  <a:schemeClr val="hlink"/>
                </a:solidFill>
                <a:hlinkClick r:id="rId9"/>
              </a:rPr>
              <a:t>https://github.com/facebook/fbcunn</a:t>
            </a:r>
            <a:r>
              <a:rPr lang="en" sz="1000"/>
              <a:t> </a:t>
            </a:r>
          </a:p>
        </p:txBody>
      </p:sp>
      <p:sp>
        <p:nvSpPr>
          <p:cNvPr id="842" name="Shape 84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Typical Workflow</a:t>
            </a:r>
          </a:p>
        </p:txBody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1</a:t>
            </a:r>
            <a:r>
              <a:rPr lang="en" sz="2400"/>
              <a:t>: Preprocess data; usually use a Python script to dump data to HDF5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2</a:t>
            </a:r>
            <a:r>
              <a:rPr lang="en" sz="2400"/>
              <a:t>: Train a model in Lua / Torch; read from HDF5 datafile, save trained model to disk </a:t>
            </a:r>
            <a:r>
              <a:rPr lang="en" sz="1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3: </a:t>
            </a:r>
            <a:r>
              <a:rPr lang="en" sz="2400"/>
              <a:t>Use trained model for something, often with an evaluation script</a:t>
            </a:r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Torch: Typical Workflow</a:t>
            </a:r>
          </a:p>
        </p:txBody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Example:</a:t>
            </a: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https://github.com/jcjohnson/torch-rnn</a:t>
            </a:r>
            <a:r>
              <a:rPr lang="en" sz="2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1</a:t>
            </a:r>
            <a:r>
              <a:rPr lang="en" sz="2400"/>
              <a:t>: Preprocess data; usually use a Python script to dump data to HDF5 </a:t>
            </a:r>
            <a:r>
              <a:rPr lang="en" sz="1200"/>
              <a:t>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https://github.com/jcjohnson/torch-rnn/blob/master/scripts/preprocess.py</a:t>
            </a:r>
            <a:r>
              <a:rPr lang="en" sz="1200"/>
              <a:t>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2</a:t>
            </a:r>
            <a:r>
              <a:rPr lang="en" sz="2400"/>
              <a:t>: Train a model in Lua / Torch; read from HDF5 datafile, save trained model to disk </a:t>
            </a:r>
            <a:r>
              <a:rPr lang="en" sz="1000"/>
              <a:t>(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https://github.com/jcjohnson/torch-rnn/blob/master/train.lua</a:t>
            </a:r>
            <a:r>
              <a:rPr lang="en" sz="1000"/>
              <a:t>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3: </a:t>
            </a:r>
            <a:r>
              <a:rPr lang="en" sz="2400"/>
              <a:t>Use trained model for something, often with an evaluation script </a:t>
            </a:r>
            <a:r>
              <a:rPr lang="en" sz="1000"/>
              <a:t>(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https://github.com/jcjohnson/torch-rnn/blob/master/sample.lua</a:t>
            </a:r>
            <a:r>
              <a:rPr lang="en" sz="1000"/>
              <a:t>) </a:t>
            </a:r>
          </a:p>
        </p:txBody>
      </p:sp>
      <p:sp>
        <p:nvSpPr>
          <p:cNvPr id="856" name="Shape 8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Torch: Pros / Cons</a:t>
            </a:r>
          </a:p>
        </p:txBody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(-) Lua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(-) Less plug-and-play than Caffe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You usually write your own training code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Lots of modular pieces that are easy to combine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Easy to write your own layer types and run on GPU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Most of the library code is in Lua, easy to read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(+) Lots of pretrained models!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(-) Not great for RNNs</a:t>
            </a:r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Theano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http://deeplearning.net/software/theano/</a:t>
            </a:r>
            <a:r>
              <a:rPr lang="en" sz="1600"/>
              <a:t> </a:t>
            </a:r>
          </a:p>
        </p:txBody>
      </p:sp>
      <p:sp>
        <p:nvSpPr>
          <p:cNvPr id="869" name="Shape 86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 Overview</a:t>
            </a:r>
          </a:p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From Yoshua Bengio’s group at University of Montreal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Embracing computation graphs, symbolic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High-level wrappers: Keras, Lasagne</a:t>
            </a:r>
          </a:p>
        </p:txBody>
      </p:sp>
      <p:sp>
        <p:nvSpPr>
          <p:cNvPr id="876" name="Shape 8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882" name="Shape 88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3" name="Shape 883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884" name="Shape 884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885" name="Shape 885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886" name="Shape 886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887" name="Shape 887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888" name="Shape 888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889" name="Shape 889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890" name="Shape 890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891" name="Shape 891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892" name="Shape 892"/>
          <p:cNvCxnSpPr>
            <a:stCxn id="883" idx="2"/>
            <a:endCxn id="886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3" name="Shape 893"/>
          <p:cNvCxnSpPr>
            <a:stCxn id="884" idx="2"/>
            <a:endCxn id="886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4" name="Shape 894"/>
          <p:cNvCxnSpPr>
            <a:stCxn id="886" idx="2"/>
            <a:endCxn id="887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5" name="Shape 895"/>
          <p:cNvCxnSpPr>
            <a:stCxn id="887" idx="2"/>
            <a:endCxn id="888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6" name="Shape 896"/>
          <p:cNvCxnSpPr>
            <a:stCxn id="885" idx="2"/>
            <a:endCxn id="888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7" name="Shape 897"/>
          <p:cNvCxnSpPr>
            <a:stCxn id="888" idx="2"/>
            <a:endCxn id="889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8" name="Shape 898"/>
          <p:cNvCxnSpPr>
            <a:stCxn id="889" idx="2"/>
            <a:endCxn id="890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9" name="Shape 899"/>
          <p:cNvCxnSpPr>
            <a:stCxn id="887" idx="2"/>
            <a:endCxn id="890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0" name="Shape 900"/>
          <p:cNvCxnSpPr>
            <a:stCxn id="890" idx="2"/>
            <a:endCxn id="891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1" name="Shape 901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Caffe: Protocol Buffers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3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559367" y="3524964"/>
            <a:ext cx="2703299" cy="7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name: “John Doe”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id: 1234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email: “jdoe@example.com”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627767" y="1211950"/>
            <a:ext cx="2537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.proto file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559367" y="3166139"/>
            <a:ext cx="27032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.prototxt file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153700" y="1200150"/>
            <a:ext cx="3307499" cy="3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Define “message types” in .proto files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Serialize instances to text files (.prototxt)</a:t>
            </a:r>
            <a:br>
              <a:rPr lang="en" sz="2000"/>
            </a:b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1" name="Shape 121"/>
          <p:cNvSpPr txBox="1"/>
          <p:nvPr/>
        </p:nvSpPr>
        <p:spPr>
          <a:xfrm>
            <a:off x="30986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https://developers.google.com/protocol-buffers/</a:t>
            </a:r>
            <a:r>
              <a:rPr lang="en" sz="800"/>
              <a:t>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8" name="Shape 908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909" name="Shape 909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910" name="Shape 910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911" name="Shape 911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12" name="Shape 912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913" name="Shape 913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914" name="Shape 914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915" name="Shape 915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16" name="Shape 916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917" name="Shape 917"/>
          <p:cNvCxnSpPr>
            <a:stCxn id="908" idx="2"/>
            <a:endCxn id="911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8" name="Shape 918"/>
          <p:cNvCxnSpPr>
            <a:stCxn id="909" idx="2"/>
            <a:endCxn id="911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>
            <a:stCxn id="911" idx="2"/>
            <a:endCxn id="912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0" name="Shape 920"/>
          <p:cNvCxnSpPr>
            <a:stCxn id="912" idx="2"/>
            <a:endCxn id="913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1" name="Shape 921"/>
          <p:cNvCxnSpPr>
            <a:stCxn id="910" idx="2"/>
            <a:endCxn id="913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2" name="Shape 922"/>
          <p:cNvCxnSpPr>
            <a:stCxn id="913" idx="2"/>
            <a:endCxn id="914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3" name="Shape 923"/>
          <p:cNvCxnSpPr>
            <a:stCxn id="914" idx="2"/>
            <a:endCxn id="915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4" name="Shape 924"/>
          <p:cNvCxnSpPr>
            <a:stCxn id="912" idx="2"/>
            <a:endCxn id="915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5" name="Shape 925"/>
          <p:cNvCxnSpPr>
            <a:stCxn id="915" idx="2"/>
            <a:endCxn id="916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26" name="Shape 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933" name="Shape 93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4" name="Shape 934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935" name="Shape 935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936" name="Shape 936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937" name="Shape 937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38" name="Shape 938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939" name="Shape 939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940" name="Shape 940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941" name="Shape 941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42" name="Shape 942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943" name="Shape 943"/>
          <p:cNvCxnSpPr>
            <a:stCxn id="934" idx="2"/>
            <a:endCxn id="937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stCxn id="935" idx="2"/>
            <a:endCxn id="937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stCxn id="937" idx="2"/>
            <a:endCxn id="938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stCxn id="938" idx="2"/>
            <a:endCxn id="939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stCxn id="936" idx="2"/>
            <a:endCxn id="939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8" name="Shape 948"/>
          <p:cNvCxnSpPr>
            <a:stCxn id="939" idx="2"/>
            <a:endCxn id="940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9" name="Shape 949"/>
          <p:cNvCxnSpPr>
            <a:stCxn id="940" idx="2"/>
            <a:endCxn id="941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0" name="Shape 950"/>
          <p:cNvCxnSpPr>
            <a:stCxn id="938" idx="2"/>
            <a:endCxn id="941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1" name="Shape 951"/>
          <p:cNvCxnSpPr>
            <a:stCxn id="941" idx="2"/>
            <a:endCxn id="942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52" name="Shape 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Shape 953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Define symbolic variables;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these are inputs to the graph</a:t>
            </a:r>
          </a:p>
        </p:txBody>
      </p:sp>
      <p:sp>
        <p:nvSpPr>
          <p:cNvPr id="954" name="Shape 954"/>
          <p:cNvSpPr/>
          <p:nvPr/>
        </p:nvSpPr>
        <p:spPr>
          <a:xfrm>
            <a:off x="3112225" y="1197050"/>
            <a:ext cx="1860300" cy="53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5" name="Shape 955"/>
          <p:cNvCxnSpPr>
            <a:endCxn id="954" idx="3"/>
          </p:cNvCxnSpPr>
          <p:nvPr/>
        </p:nvCxnSpPr>
        <p:spPr>
          <a:xfrm flipH="1">
            <a:off x="4972525" y="1429700"/>
            <a:ext cx="722700" cy="3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961" name="Shape 96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2" name="Shape 962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963" name="Shape 963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964" name="Shape 964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965" name="Shape 965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66" name="Shape 966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967" name="Shape 967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968" name="Shape 968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969" name="Shape 969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70" name="Shape 970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971" name="Shape 971"/>
          <p:cNvCxnSpPr>
            <a:stCxn id="962" idx="2"/>
            <a:endCxn id="965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2" name="Shape 972"/>
          <p:cNvCxnSpPr>
            <a:stCxn id="963" idx="2"/>
            <a:endCxn id="965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3" name="Shape 973"/>
          <p:cNvCxnSpPr>
            <a:stCxn id="965" idx="2"/>
            <a:endCxn id="966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4" name="Shape 974"/>
          <p:cNvCxnSpPr>
            <a:stCxn id="966" idx="2"/>
            <a:endCxn id="967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5" name="Shape 975"/>
          <p:cNvCxnSpPr>
            <a:stCxn id="964" idx="2"/>
            <a:endCxn id="967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6" name="Shape 976"/>
          <p:cNvCxnSpPr>
            <a:stCxn id="967" idx="2"/>
            <a:endCxn id="968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7" name="Shape 977"/>
          <p:cNvCxnSpPr>
            <a:stCxn id="968" idx="2"/>
            <a:endCxn id="969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8" name="Shape 978"/>
          <p:cNvCxnSpPr>
            <a:stCxn id="966" idx="2"/>
            <a:endCxn id="969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9" name="Shape 979"/>
          <p:cNvCxnSpPr>
            <a:stCxn id="969" idx="2"/>
            <a:endCxn id="970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Compute intermediates and outputs symbolically</a:t>
            </a:r>
          </a:p>
        </p:txBody>
      </p:sp>
      <p:sp>
        <p:nvSpPr>
          <p:cNvPr id="982" name="Shape 982"/>
          <p:cNvSpPr/>
          <p:nvPr/>
        </p:nvSpPr>
        <p:spPr>
          <a:xfrm>
            <a:off x="3112225" y="1773425"/>
            <a:ext cx="2450099" cy="53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3" name="Shape 983"/>
          <p:cNvCxnSpPr/>
          <p:nvPr/>
        </p:nvCxnSpPr>
        <p:spPr>
          <a:xfrm flipH="1">
            <a:off x="5711749" y="1969425"/>
            <a:ext cx="789000" cy="7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989" name="Shape 98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0" name="Shape 990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991" name="Shape 991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992" name="Shape 992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993" name="Shape 993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94" name="Shape 994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995" name="Shape 995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996" name="Shape 996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997" name="Shape 997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998" name="Shape 998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999" name="Shape 999"/>
          <p:cNvCxnSpPr>
            <a:stCxn id="990" idx="2"/>
            <a:endCxn id="993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0" name="Shape 1000"/>
          <p:cNvCxnSpPr>
            <a:stCxn id="991" idx="2"/>
            <a:endCxn id="993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1" name="Shape 1001"/>
          <p:cNvCxnSpPr>
            <a:stCxn id="993" idx="2"/>
            <a:endCxn id="994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>
            <a:stCxn id="994" idx="2"/>
            <a:endCxn id="995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3" name="Shape 1003"/>
          <p:cNvCxnSpPr>
            <a:stCxn id="992" idx="2"/>
            <a:endCxn id="995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4" name="Shape 1004"/>
          <p:cNvCxnSpPr>
            <a:stCxn id="995" idx="2"/>
            <a:endCxn id="996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>
            <a:stCxn id="996" idx="2"/>
            <a:endCxn id="997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6" name="Shape 1006"/>
          <p:cNvCxnSpPr>
            <a:stCxn id="994" idx="2"/>
            <a:endCxn id="997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stCxn id="997" idx="2"/>
            <a:endCxn id="998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Compile a function that produces c from x, y, z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(generates code)</a:t>
            </a:r>
          </a:p>
        </p:txBody>
      </p:sp>
      <p:sp>
        <p:nvSpPr>
          <p:cNvPr id="1010" name="Shape 1010"/>
          <p:cNvSpPr/>
          <p:nvPr/>
        </p:nvSpPr>
        <p:spPr>
          <a:xfrm>
            <a:off x="3112225" y="2340051"/>
            <a:ext cx="2450099" cy="68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1" name="Shape 1011"/>
          <p:cNvCxnSpPr/>
          <p:nvPr/>
        </p:nvCxnSpPr>
        <p:spPr>
          <a:xfrm flipH="1">
            <a:off x="5670125" y="2525875"/>
            <a:ext cx="1295699" cy="31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1017" name="Shape 101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8" name="Shape 1018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1019" name="Shape 1019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1020" name="Shape 1020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1021" name="Shape 1021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1022" name="Shape 1022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1023" name="Shape 1023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1024" name="Shape 1024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1025" name="Shape 1025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1027" name="Shape 1027"/>
          <p:cNvCxnSpPr>
            <a:stCxn id="1018" idx="2"/>
            <a:endCxn id="1021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8" name="Shape 1028"/>
          <p:cNvCxnSpPr>
            <a:stCxn id="1019" idx="2"/>
            <a:endCxn id="1021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9" name="Shape 1029"/>
          <p:cNvCxnSpPr>
            <a:stCxn id="1021" idx="2"/>
            <a:endCxn id="1022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0" name="Shape 1030"/>
          <p:cNvCxnSpPr>
            <a:stCxn id="1022" idx="2"/>
            <a:endCxn id="1023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1" name="Shape 1031"/>
          <p:cNvCxnSpPr>
            <a:stCxn id="1020" idx="2"/>
            <a:endCxn id="1023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2" name="Shape 1032"/>
          <p:cNvCxnSpPr>
            <a:stCxn id="1023" idx="2"/>
            <a:endCxn id="1024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3" name="Shape 1033"/>
          <p:cNvCxnSpPr>
            <a:stCxn id="1024" idx="2"/>
            <a:endCxn id="1025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4" name="Shape 1034"/>
          <p:cNvCxnSpPr>
            <a:stCxn id="1022" idx="2"/>
            <a:endCxn id="1025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5" name="Shape 1035"/>
          <p:cNvCxnSpPr>
            <a:stCxn id="1025" idx="2"/>
            <a:endCxn id="1026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36" name="Shape 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Run the function, passing some numpy arrays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(may run on GPU)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112225" y="3025849"/>
            <a:ext cx="2450099" cy="7955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9" name="Shape 1039"/>
          <p:cNvCxnSpPr/>
          <p:nvPr/>
        </p:nvCxnSpPr>
        <p:spPr>
          <a:xfrm flipH="1">
            <a:off x="5669975" y="2866400"/>
            <a:ext cx="1204499" cy="5084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Computational Graphs</a:t>
            </a:r>
          </a:p>
        </p:txBody>
      </p:sp>
      <p:sp>
        <p:nvSpPr>
          <p:cNvPr id="1045" name="Shape 10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6" name="Shape 1046"/>
          <p:cNvSpPr/>
          <p:nvPr/>
        </p:nvSpPr>
        <p:spPr>
          <a:xfrm>
            <a:off x="302143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271174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y</a:t>
            </a:r>
          </a:p>
        </p:txBody>
      </p:sp>
      <p:sp>
        <p:nvSpPr>
          <p:cNvPr id="1048" name="Shape 1048"/>
          <p:cNvSpPr/>
          <p:nvPr/>
        </p:nvSpPr>
        <p:spPr>
          <a:xfrm>
            <a:off x="2240205" y="939149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z</a:t>
            </a:r>
          </a:p>
        </p:txBody>
      </p:sp>
      <p:sp>
        <p:nvSpPr>
          <p:cNvPr id="1049" name="Shape 1049"/>
          <p:cNvSpPr/>
          <p:nvPr/>
        </p:nvSpPr>
        <p:spPr>
          <a:xfrm>
            <a:off x="809532" y="1478770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1050" name="Shape 1050"/>
          <p:cNvSpPr/>
          <p:nvPr/>
        </p:nvSpPr>
        <p:spPr>
          <a:xfrm>
            <a:off x="809532" y="2018391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</a:t>
            </a:r>
          </a:p>
        </p:txBody>
      </p:sp>
      <p:sp>
        <p:nvSpPr>
          <p:cNvPr id="1051" name="Shape 1051"/>
          <p:cNvSpPr/>
          <p:nvPr/>
        </p:nvSpPr>
        <p:spPr>
          <a:xfrm>
            <a:off x="1271174" y="2558012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☉</a:t>
            </a:r>
          </a:p>
        </p:txBody>
      </p:sp>
      <p:sp>
        <p:nvSpPr>
          <p:cNvPr id="1052" name="Shape 1052"/>
          <p:cNvSpPr/>
          <p:nvPr/>
        </p:nvSpPr>
        <p:spPr>
          <a:xfrm>
            <a:off x="1271174" y="3097633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</a:t>
            </a:r>
          </a:p>
        </p:txBody>
      </p:sp>
      <p:sp>
        <p:nvSpPr>
          <p:cNvPr id="1053" name="Shape 1053"/>
          <p:cNvSpPr/>
          <p:nvPr/>
        </p:nvSpPr>
        <p:spPr>
          <a:xfrm>
            <a:off x="1271174" y="3637253"/>
            <a:ext cx="553499" cy="2771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sp>
        <p:nvSpPr>
          <p:cNvPr id="1054" name="Shape 1054"/>
          <p:cNvSpPr/>
          <p:nvPr/>
        </p:nvSpPr>
        <p:spPr>
          <a:xfrm>
            <a:off x="1271174" y="4176875"/>
            <a:ext cx="553499" cy="277199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</a:t>
            </a:r>
          </a:p>
        </p:txBody>
      </p:sp>
      <p:cxnSp>
        <p:nvCxnSpPr>
          <p:cNvPr id="1055" name="Shape 1055"/>
          <p:cNvCxnSpPr>
            <a:stCxn id="1046" idx="2"/>
            <a:endCxn id="1049" idx="0"/>
          </p:cNvCxnSpPr>
          <p:nvPr/>
        </p:nvCxnSpPr>
        <p:spPr>
          <a:xfrm>
            <a:off x="578893" y="1216349"/>
            <a:ext cx="5073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6" name="Shape 1056"/>
          <p:cNvCxnSpPr>
            <a:stCxn id="1047" idx="2"/>
            <a:endCxn id="1049" idx="0"/>
          </p:cNvCxnSpPr>
          <p:nvPr/>
        </p:nvCxnSpPr>
        <p:spPr>
          <a:xfrm flipH="1">
            <a:off x="1086224" y="1216349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7" name="Shape 1057"/>
          <p:cNvCxnSpPr>
            <a:stCxn id="1049" idx="2"/>
            <a:endCxn id="1050" idx="0"/>
          </p:cNvCxnSpPr>
          <p:nvPr/>
        </p:nvCxnSpPr>
        <p:spPr>
          <a:xfrm>
            <a:off x="1086282" y="1755970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8" name="Shape 1058"/>
          <p:cNvCxnSpPr>
            <a:stCxn id="1050" idx="2"/>
            <a:endCxn id="1051" idx="0"/>
          </p:cNvCxnSpPr>
          <p:nvPr/>
        </p:nvCxnSpPr>
        <p:spPr>
          <a:xfrm>
            <a:off x="1086282" y="2295591"/>
            <a:ext cx="46170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9" name="Shape 1059"/>
          <p:cNvCxnSpPr>
            <a:stCxn id="1048" idx="2"/>
            <a:endCxn id="1051" idx="0"/>
          </p:cNvCxnSpPr>
          <p:nvPr/>
        </p:nvCxnSpPr>
        <p:spPr>
          <a:xfrm flipH="1">
            <a:off x="1547955" y="1216349"/>
            <a:ext cx="969000" cy="134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0" name="Shape 1060"/>
          <p:cNvCxnSpPr>
            <a:stCxn id="1051" idx="2"/>
            <a:endCxn id="1052" idx="0"/>
          </p:cNvCxnSpPr>
          <p:nvPr/>
        </p:nvCxnSpPr>
        <p:spPr>
          <a:xfrm>
            <a:off x="1547924" y="2835212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1" name="Shape 1061"/>
          <p:cNvCxnSpPr>
            <a:stCxn id="1052" idx="2"/>
            <a:endCxn id="1053" idx="0"/>
          </p:cNvCxnSpPr>
          <p:nvPr/>
        </p:nvCxnSpPr>
        <p:spPr>
          <a:xfrm>
            <a:off x="1547924" y="337483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2" name="Shape 1062"/>
          <p:cNvCxnSpPr>
            <a:stCxn id="1050" idx="2"/>
            <a:endCxn id="1053" idx="1"/>
          </p:cNvCxnSpPr>
          <p:nvPr/>
        </p:nvCxnSpPr>
        <p:spPr>
          <a:xfrm flipH="1" rot="-5400000">
            <a:off x="438582" y="2943291"/>
            <a:ext cx="1480199" cy="184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3" name="Shape 1063"/>
          <p:cNvCxnSpPr>
            <a:stCxn id="1053" idx="2"/>
            <a:endCxn id="1054" idx="0"/>
          </p:cNvCxnSpPr>
          <p:nvPr/>
        </p:nvCxnSpPr>
        <p:spPr>
          <a:xfrm>
            <a:off x="1547924" y="3914453"/>
            <a:ext cx="0" cy="26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64" name="Shape 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49" y="864175"/>
            <a:ext cx="2403100" cy="37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5670225" y="889750"/>
            <a:ext cx="3197399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Repeat the same computation using numpy operations (runs on CPU)</a:t>
            </a:r>
          </a:p>
        </p:txBody>
      </p:sp>
      <p:sp>
        <p:nvSpPr>
          <p:cNvPr id="1066" name="Shape 1066"/>
          <p:cNvSpPr/>
          <p:nvPr/>
        </p:nvSpPr>
        <p:spPr>
          <a:xfrm>
            <a:off x="3112225" y="3864050"/>
            <a:ext cx="2450099" cy="74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7" name="Shape 1067"/>
          <p:cNvCxnSpPr/>
          <p:nvPr/>
        </p:nvCxnSpPr>
        <p:spPr>
          <a:xfrm flipH="1">
            <a:off x="5669975" y="3552200"/>
            <a:ext cx="1204499" cy="5084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073" name="Shape 107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Define symbolic variables: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	x =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	y = labels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	w1 = first-layer weights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	w2 = second-layer weights</a:t>
            </a:r>
          </a:p>
        </p:txBody>
      </p:sp>
      <p:sp>
        <p:nvSpPr>
          <p:cNvPr id="1081" name="Shape 108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82" name="Shape 1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Shape 1083"/>
          <p:cNvCxnSpPr/>
          <p:nvPr/>
        </p:nvCxnSpPr>
        <p:spPr>
          <a:xfrm>
            <a:off x="2962725" y="1844850"/>
            <a:ext cx="1536599" cy="332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4" name="Shape 1084"/>
          <p:cNvSpPr/>
          <p:nvPr/>
        </p:nvSpPr>
        <p:spPr>
          <a:xfrm>
            <a:off x="4573950" y="1638250"/>
            <a:ext cx="1769099" cy="464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Forward</a:t>
            </a:r>
            <a:r>
              <a:rPr lang="en" sz="2000"/>
              <a:t>: Compute scores</a:t>
            </a:r>
            <a:br>
              <a:rPr lang="en" sz="2000"/>
            </a:br>
            <a:r>
              <a:rPr lang="en" sz="2000"/>
              <a:t>(symbolically)</a:t>
            </a:r>
          </a:p>
        </p:txBody>
      </p:sp>
      <p:sp>
        <p:nvSpPr>
          <p:cNvPr id="1091" name="Shape 109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92" name="Shape 1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Shape 1093"/>
          <p:cNvCxnSpPr/>
          <p:nvPr/>
        </p:nvCxnSpPr>
        <p:spPr>
          <a:xfrm>
            <a:off x="3004250" y="2351950"/>
            <a:ext cx="1536599" cy="332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4" name="Shape 1094"/>
          <p:cNvSpPr/>
          <p:nvPr/>
        </p:nvSpPr>
        <p:spPr>
          <a:xfrm>
            <a:off x="4632200" y="2144855"/>
            <a:ext cx="1769099" cy="464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Forward</a:t>
            </a:r>
            <a:r>
              <a:rPr lang="en" sz="2000"/>
              <a:t>: Compute probs, loss</a:t>
            </a:r>
            <a:br>
              <a:rPr lang="en" sz="2000"/>
            </a:br>
            <a:r>
              <a:rPr lang="en" sz="2000"/>
              <a:t>(symbolically)</a:t>
            </a:r>
          </a:p>
        </p:txBody>
      </p:sp>
      <p:sp>
        <p:nvSpPr>
          <p:cNvPr id="1101" name="Shape 11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2" name="Shape 1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Shape 1103"/>
          <p:cNvCxnSpPr/>
          <p:nvPr/>
        </p:nvCxnSpPr>
        <p:spPr>
          <a:xfrm>
            <a:off x="2821550" y="2550800"/>
            <a:ext cx="1661099" cy="23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4" name="Shape 1104"/>
          <p:cNvSpPr/>
          <p:nvPr/>
        </p:nvSpPr>
        <p:spPr>
          <a:xfrm>
            <a:off x="4632200" y="2602050"/>
            <a:ext cx="2923199" cy="464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Caffe: Protocol Buffers</a:t>
            </a: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63" y="1535950"/>
            <a:ext cx="2606100" cy="12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3559367" y="3524964"/>
            <a:ext cx="2703299" cy="7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name: “John Doe”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id: 1234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email: “jdoe@example.com”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699" y="1552544"/>
            <a:ext cx="2810903" cy="12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598" y="3363637"/>
            <a:ext cx="2606099" cy="1101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627767" y="1211950"/>
            <a:ext cx="2537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.proto file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559367" y="3166139"/>
            <a:ext cx="27032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.prototxt file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400300" y="1228545"/>
            <a:ext cx="2537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Java class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445000" y="3039650"/>
            <a:ext cx="2537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C++ class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3700" y="1200150"/>
            <a:ext cx="3307499" cy="3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“Typed JSON” </a:t>
            </a:r>
            <a:br>
              <a:rPr lang="en" sz="2000"/>
            </a:br>
            <a:r>
              <a:rPr lang="en" sz="2000"/>
              <a:t>from Google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Define “message types” in .proto files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Serialize instances to text files (.prototxt)</a:t>
            </a:r>
            <a:br>
              <a:rPr lang="en" sz="2000"/>
            </a:br>
          </a:p>
          <a:p>
            <a:pPr indent="-355600" lvl="0" marL="457200" rtl="0">
              <a:spcBef>
                <a:spcPts val="600"/>
              </a:spcBef>
              <a:buClr>
                <a:srgbClr val="000000"/>
              </a:buClr>
              <a:buSzPct val="100000"/>
            </a:pPr>
            <a:r>
              <a:rPr lang="en" sz="2000"/>
              <a:t>Compile classes for different languages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0986" y="4390557"/>
            <a:ext cx="338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https://developers.google.com/protocol-buffers/</a:t>
            </a:r>
            <a:r>
              <a:rPr lang="en" sz="800"/>
              <a:t>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110" name="Shape 1110"/>
          <p:cNvSpPr txBox="1"/>
          <p:nvPr>
            <p:ph idx="1" type="body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Compile a function that computes loss, scores</a:t>
            </a:r>
          </a:p>
        </p:txBody>
      </p:sp>
      <p:sp>
        <p:nvSpPr>
          <p:cNvPr id="1111" name="Shape 111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12" name="Shape 1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Shape 1113"/>
          <p:cNvCxnSpPr/>
          <p:nvPr/>
        </p:nvCxnSpPr>
        <p:spPr>
          <a:xfrm>
            <a:off x="3186975" y="2808250"/>
            <a:ext cx="1337099" cy="3902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4" name="Shape 1114"/>
          <p:cNvSpPr/>
          <p:nvPr/>
        </p:nvSpPr>
        <p:spPr>
          <a:xfrm>
            <a:off x="4632200" y="3059250"/>
            <a:ext cx="2923199" cy="596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Simple Neural Net</a:t>
            </a:r>
          </a:p>
        </p:txBody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457200" y="12001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Stuff actual numpy arrays into the function</a:t>
            </a:r>
          </a:p>
        </p:txBody>
      </p:sp>
      <p:sp>
        <p:nvSpPr>
          <p:cNvPr id="1121" name="Shape 11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10" y="1018550"/>
            <a:ext cx="2876238" cy="355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Shape 1123"/>
          <p:cNvCxnSpPr/>
          <p:nvPr/>
        </p:nvCxnSpPr>
        <p:spPr>
          <a:xfrm>
            <a:off x="2804925" y="3514200"/>
            <a:ext cx="1719299" cy="2990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4" name="Shape 1124"/>
          <p:cNvSpPr/>
          <p:nvPr/>
        </p:nvSpPr>
        <p:spPr>
          <a:xfrm>
            <a:off x="4632200" y="3668850"/>
            <a:ext cx="2923199" cy="596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30" name="Shape 11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37" name="Shape 113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8" name="Shape 1138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Shape 1139"/>
          <p:cNvSpPr txBox="1"/>
          <p:nvPr>
            <p:ph idx="1" type="body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Same as before: define variables, compute scores and loss symbolically</a:t>
            </a:r>
          </a:p>
        </p:txBody>
      </p:sp>
      <p:sp>
        <p:nvSpPr>
          <p:cNvPr id="1140" name="Shape 1140"/>
          <p:cNvSpPr/>
          <p:nvPr/>
        </p:nvSpPr>
        <p:spPr>
          <a:xfrm>
            <a:off x="188925" y="1323475"/>
            <a:ext cx="3455999" cy="20246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1" name="Shape 1141"/>
          <p:cNvCxnSpPr/>
          <p:nvPr/>
        </p:nvCxnSpPr>
        <p:spPr>
          <a:xfrm rot="10800000">
            <a:off x="3776624" y="2044250"/>
            <a:ext cx="1262400" cy="5729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47" name="Shape 114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>
            <p:ph idx="1" type="body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Theano computes gradients for us symbolically!</a:t>
            </a:r>
          </a:p>
        </p:txBody>
      </p:sp>
      <p:sp>
        <p:nvSpPr>
          <p:cNvPr id="1150" name="Shape 1150"/>
          <p:cNvSpPr/>
          <p:nvPr/>
        </p:nvSpPr>
        <p:spPr>
          <a:xfrm>
            <a:off x="188925" y="3323600"/>
            <a:ext cx="3455999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1" name="Shape 1151"/>
          <p:cNvCxnSpPr/>
          <p:nvPr/>
        </p:nvCxnSpPr>
        <p:spPr>
          <a:xfrm flipH="1">
            <a:off x="3701999" y="2916225"/>
            <a:ext cx="174300" cy="42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58" name="Shape 1158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Shape 1159"/>
          <p:cNvSpPr txBox="1"/>
          <p:nvPr>
            <p:ph idx="1" type="body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Now the function returns loss, scores, and gradients</a:t>
            </a:r>
          </a:p>
        </p:txBody>
      </p:sp>
      <p:sp>
        <p:nvSpPr>
          <p:cNvPr id="1160" name="Shape 1160"/>
          <p:cNvSpPr/>
          <p:nvPr/>
        </p:nvSpPr>
        <p:spPr>
          <a:xfrm>
            <a:off x="188925" y="3704600"/>
            <a:ext cx="3455999" cy="6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61" name="Shape 1161"/>
          <p:cNvCxnSpPr/>
          <p:nvPr/>
        </p:nvCxnSpPr>
        <p:spPr>
          <a:xfrm flipH="1">
            <a:off x="3776774" y="3547425"/>
            <a:ext cx="697500" cy="2822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Shape 1169"/>
          <p:cNvPicPr preferRelativeResize="0"/>
          <p:nvPr/>
        </p:nvPicPr>
        <p:blipFill rotWithShape="1">
          <a:blip r:embed="rId3">
            <a:alphaModFix/>
          </a:blip>
          <a:srcRect b="0" l="0" r="0" t="69615"/>
          <a:stretch/>
        </p:blipFill>
        <p:spPr>
          <a:xfrm>
            <a:off x="5081050" y="1210975"/>
            <a:ext cx="3979874" cy="17218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0" name="Shape 1170"/>
          <p:cNvSpPr txBox="1"/>
          <p:nvPr>
            <p:ph idx="1" type="body"/>
          </p:nvPr>
        </p:nvSpPr>
        <p:spPr>
          <a:xfrm>
            <a:off x="3837425" y="986350"/>
            <a:ext cx="38841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Use the function to perform gradient descent!</a:t>
            </a:r>
          </a:p>
        </p:txBody>
      </p:sp>
      <p:cxnSp>
        <p:nvCxnSpPr>
          <p:cNvPr id="1171" name="Shape 1171"/>
          <p:cNvCxnSpPr/>
          <p:nvPr/>
        </p:nvCxnSpPr>
        <p:spPr>
          <a:xfrm flipH="1" rot="10800000">
            <a:off x="4416150" y="1960950"/>
            <a:ext cx="639600" cy="1171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Computing Gradients</a:t>
            </a:r>
          </a:p>
        </p:txBody>
      </p:sp>
      <p:sp>
        <p:nvSpPr>
          <p:cNvPr id="1177" name="Shape 11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 b="31191" l="0" r="0" t="0"/>
          <a:stretch/>
        </p:blipFill>
        <p:spPr>
          <a:xfrm>
            <a:off x="253050" y="986350"/>
            <a:ext cx="3391950" cy="33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Shape 1179"/>
          <p:cNvPicPr preferRelativeResize="0"/>
          <p:nvPr/>
        </p:nvPicPr>
        <p:blipFill rotWithShape="1">
          <a:blip r:embed="rId3">
            <a:alphaModFix/>
          </a:blip>
          <a:srcRect b="0" l="0" r="0" t="69615"/>
          <a:stretch/>
        </p:blipFill>
        <p:spPr>
          <a:xfrm>
            <a:off x="5081050" y="1210975"/>
            <a:ext cx="3979874" cy="17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>
            <p:ph idx="1" type="body"/>
          </p:nvPr>
        </p:nvSpPr>
        <p:spPr>
          <a:xfrm>
            <a:off x="3837425" y="986350"/>
            <a:ext cx="52235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b="1" lang="en" sz="2000"/>
              <a:t>Problem</a:t>
            </a:r>
            <a:r>
              <a:rPr lang="en" sz="2000"/>
              <a:t>: Shipping weights and gradients to CPU on every iteration to update...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186" name="Shape 11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4233125" y="1063375"/>
            <a:ext cx="48443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Same as before: Define dimensions, define symbolic variables for x, y</a:t>
            </a:r>
          </a:p>
        </p:txBody>
      </p:sp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/>
          <p:nvPr/>
        </p:nvSpPr>
        <p:spPr>
          <a:xfrm>
            <a:off x="226125" y="1172200"/>
            <a:ext cx="2196899" cy="6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90" name="Shape 1190"/>
          <p:cNvCxnSpPr/>
          <p:nvPr/>
        </p:nvCxnSpPr>
        <p:spPr>
          <a:xfrm flipH="1">
            <a:off x="2572325" y="1504350"/>
            <a:ext cx="1661099" cy="248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Theano: Shared Variables</a:t>
            </a:r>
          </a:p>
        </p:txBody>
      </p:sp>
      <p:sp>
        <p:nvSpPr>
          <p:cNvPr id="1196" name="Shape 119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4241725" y="1063375"/>
            <a:ext cx="4835699" cy="338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Define weights as </a:t>
            </a:r>
            <a:r>
              <a:rPr b="1" lang="en" sz="2000"/>
              <a:t>shared variables</a:t>
            </a:r>
            <a:r>
              <a:rPr lang="en" sz="2000"/>
              <a:t> that persist in the graph between calls; initialize with numpy arrays</a:t>
            </a:r>
          </a:p>
        </p:txBody>
      </p:sp>
      <p:pic>
        <p:nvPicPr>
          <p:cNvPr id="1198" name="Shape 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172200"/>
            <a:ext cx="3827325" cy="3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/>
          <p:nvPr/>
        </p:nvSpPr>
        <p:spPr>
          <a:xfrm>
            <a:off x="226125" y="1764400"/>
            <a:ext cx="3827399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0" name="Shape 1200"/>
          <p:cNvCxnSpPr>
            <a:stCxn id="1197" idx="1"/>
          </p:cNvCxnSpPr>
          <p:nvPr/>
        </p:nvCxnSpPr>
        <p:spPr>
          <a:xfrm rot="10800000">
            <a:off x="3560725" y="2235174"/>
            <a:ext cx="681000" cy="52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